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4.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296" r:id="rId3"/>
    <p:sldId id="294" r:id="rId4"/>
    <p:sldId id="297" r:id="rId5"/>
    <p:sldId id="261" r:id="rId6"/>
    <p:sldId id="298" r:id="rId7"/>
    <p:sldId id="319" r:id="rId8"/>
    <p:sldId id="266" r:id="rId9"/>
    <p:sldId id="268" r:id="rId10"/>
    <p:sldId id="304" r:id="rId11"/>
    <p:sldId id="273" r:id="rId12"/>
    <p:sldId id="320" r:id="rId13"/>
    <p:sldId id="321" r:id="rId14"/>
    <p:sldId id="322" r:id="rId15"/>
    <p:sldId id="323" r:id="rId16"/>
    <p:sldId id="324" r:id="rId17"/>
    <p:sldId id="325" r:id="rId18"/>
    <p:sldId id="326" r:id="rId19"/>
    <p:sldId id="327" r:id="rId20"/>
    <p:sldId id="328" r:id="rId21"/>
    <p:sldId id="329" r:id="rId22"/>
    <p:sldId id="274" r:id="rId23"/>
    <p:sldId id="317" r:id="rId24"/>
    <p:sldId id="318" r:id="rId25"/>
    <p:sldId id="277" r:id="rId26"/>
    <p:sldId id="316" r:id="rId27"/>
    <p:sldId id="289" r:id="rId28"/>
    <p:sldId id="290" r:id="rId2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910" autoAdjust="0"/>
  </p:normalViewPr>
  <p:slideViewPr>
    <p:cSldViewPr>
      <p:cViewPr varScale="1">
        <p:scale>
          <a:sx n="78" d="100"/>
          <a:sy n="78" d="100"/>
        </p:scale>
        <p:origin x="-110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3.2444991251093638E-2"/>
          <c:y val="0.13666083406240911"/>
          <c:w val="0.57923151793525807"/>
          <c:h val="0.77714129483814631"/>
        </c:manualLayout>
      </c:layout>
      <c:pie3DChart>
        <c:varyColors val="1"/>
        <c:ser>
          <c:idx val="0"/>
          <c:order val="0"/>
          <c:tx>
            <c:strRef>
              <c:f>Sheet1!$B$1</c:f>
              <c:strCache>
                <c:ptCount val="1"/>
                <c:pt idx="0">
                  <c:v>Factors causing failure</c:v>
                </c:pt>
              </c:strCache>
            </c:strRef>
          </c:tx>
          <c:explosion val="25"/>
          <c:dLbls>
            <c:showLegendKey val="0"/>
            <c:showVal val="1"/>
            <c:showCatName val="0"/>
            <c:showSerName val="0"/>
            <c:showPercent val="0"/>
            <c:showBubbleSize val="0"/>
            <c:showLeaderLines val="1"/>
          </c:dLbls>
          <c:cat>
            <c:strRef>
              <c:f>Sheet1!$A$2:$A$8</c:f>
              <c:strCache>
                <c:ptCount val="7"/>
                <c:pt idx="0">
                  <c:v>1. Mythology -- 30%</c:v>
                </c:pt>
                <c:pt idx="1">
                  <c:v>2. Lack of executive custody -- 25%</c:v>
                </c:pt>
                <c:pt idx="2">
                  <c:v>3. Poor strategic alignment -- 15%</c:v>
                </c:pt>
                <c:pt idx="3">
                  <c:v>4. Lack of an engineering approach -- 12%</c:v>
                </c:pt>
                <c:pt idx="4">
                  <c:v>5. Poor data engineering -- 10%</c:v>
                </c:pt>
                <c:pt idx="5">
                  <c:v>6. People issues -- 8%</c:v>
                </c:pt>
                <c:pt idx="6">
                  <c:v>7. Technology issues -- 5%</c:v>
                </c:pt>
              </c:strCache>
            </c:strRef>
          </c:cat>
          <c:val>
            <c:numRef>
              <c:f>Sheet1!$B$2:$B$8</c:f>
              <c:numCache>
                <c:formatCode>0%</c:formatCode>
                <c:ptCount val="7"/>
                <c:pt idx="0">
                  <c:v>0.30000000000000004</c:v>
                </c:pt>
                <c:pt idx="1">
                  <c:v>0.25</c:v>
                </c:pt>
                <c:pt idx="2">
                  <c:v>0.15000000000000002</c:v>
                </c:pt>
                <c:pt idx="3">
                  <c:v>0.12000000000000001</c:v>
                </c:pt>
                <c:pt idx="4">
                  <c:v>0.1</c:v>
                </c:pt>
                <c:pt idx="5">
                  <c:v>8.0000000000000016E-2</c:v>
                </c:pt>
                <c:pt idx="6">
                  <c:v>5.000000000000001E-2</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9376884480171177"/>
          <c:y val="6.1910412849237942E-2"/>
          <c:w val="0.39789778112944685"/>
          <c:h val="0.93701224983447118"/>
        </c:manualLayout>
      </c:layout>
      <c:overlay val="0"/>
    </c:legend>
    <c:plotVisOnly val="1"/>
    <c:dispBlanksAs val="gap"/>
    <c:showDLblsOverMax val="0"/>
  </c:chart>
  <c:txPr>
    <a:bodyPr/>
    <a:lstStyle/>
    <a:p>
      <a:pPr>
        <a:defRPr sz="1800">
          <a:solidFill>
            <a:srgbClr val="002060"/>
          </a:solidFil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3.2444991251093631E-2"/>
          <c:y val="0.13666083406240917"/>
          <c:w val="0.57923151793525807"/>
          <c:h val="0.77714129483814676"/>
        </c:manualLayout>
      </c:layout>
      <c:pie3DChart>
        <c:varyColors val="1"/>
        <c:ser>
          <c:idx val="0"/>
          <c:order val="0"/>
          <c:tx>
            <c:strRef>
              <c:f>Sheet1!$B$1</c:f>
              <c:strCache>
                <c:ptCount val="1"/>
                <c:pt idx="0">
                  <c:v>Factors causing failure</c:v>
                </c:pt>
              </c:strCache>
            </c:strRef>
          </c:tx>
          <c:explosion val="25"/>
          <c:dLbls>
            <c:showLegendKey val="0"/>
            <c:showVal val="1"/>
            <c:showCatName val="0"/>
            <c:showSerName val="0"/>
            <c:showPercent val="0"/>
            <c:showBubbleSize val="0"/>
            <c:showLeaderLines val="1"/>
          </c:dLbls>
          <c:cat>
            <c:strRef>
              <c:f>Sheet1!$A$2:$A$8</c:f>
              <c:strCache>
                <c:ptCount val="7"/>
                <c:pt idx="0">
                  <c:v>1. Executive custody -- 25%</c:v>
                </c:pt>
                <c:pt idx="1">
                  <c:v>2. Strategic architecture -- 18%</c:v>
                </c:pt>
                <c:pt idx="2">
                  <c:v>3. Strategic alignment -- 16%</c:v>
                </c:pt>
                <c:pt idx="3">
                  <c:v>4. Business integration -- 14%</c:v>
                </c:pt>
                <c:pt idx="4">
                  <c:v>5. Project management -- 12%</c:v>
                </c:pt>
                <c:pt idx="5">
                  <c:v>6. Information management -- 10%</c:v>
                </c:pt>
                <c:pt idx="6">
                  <c:v>7. Technology -- 5%</c:v>
                </c:pt>
              </c:strCache>
            </c:strRef>
          </c:cat>
          <c:val>
            <c:numRef>
              <c:f>Sheet1!$B$2:$B$8</c:f>
              <c:numCache>
                <c:formatCode>0%</c:formatCode>
                <c:ptCount val="7"/>
                <c:pt idx="0">
                  <c:v>0.25</c:v>
                </c:pt>
                <c:pt idx="1">
                  <c:v>0.18000000000000002</c:v>
                </c:pt>
                <c:pt idx="2">
                  <c:v>0.16</c:v>
                </c:pt>
                <c:pt idx="3">
                  <c:v>0.14000000000000001</c:v>
                </c:pt>
                <c:pt idx="4">
                  <c:v>0.12000000000000001</c:v>
                </c:pt>
                <c:pt idx="5">
                  <c:v>0.1</c:v>
                </c:pt>
                <c:pt idx="6">
                  <c:v>0.05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9376884480171144"/>
          <c:y val="6.1910412849237977E-2"/>
          <c:w val="0.39789778112944718"/>
          <c:h val="0.93701224983447118"/>
        </c:manualLayout>
      </c:layout>
      <c:overlay val="0"/>
    </c:legend>
    <c:plotVisOnly val="1"/>
    <c:dispBlanksAs val="gap"/>
    <c:showDLblsOverMax val="0"/>
  </c:chart>
  <c:txPr>
    <a:bodyPr/>
    <a:lstStyle/>
    <a:p>
      <a:pPr>
        <a:defRPr sz="1800">
          <a:solidFill>
            <a:srgbClr val="002060"/>
          </a:solidFill>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cdr:x>
      <cdr:y>0</cdr:y>
    </cdr:from>
    <cdr:to>
      <cdr:x>0</cdr:x>
      <cdr:y>0</cdr:y>
    </cdr:to>
    <cdr:grpSp>
      <cdr:nvGrpSpPr>
        <cdr:cNvPr id="2" name="Group 1"/>
        <cdr:cNvGrpSpPr/>
      </cdr:nvGrpSpPr>
      <cdr:grpSpPr>
        <a:xfrm xmlns:a="http://schemas.openxmlformats.org/drawingml/2006/main">
          <a:off x="0" y="0"/>
          <a:ext cx="0" cy="0"/>
          <a:chOff x="0" y="0"/>
          <a:chExt cx="0" cy="0"/>
        </a:xfrm>
      </cdr:grpSpPr>
    </cdr:grp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0</cdr:x>
      <cdr:y>0</cdr:y>
    </cdr:to>
    <cdr:grpSp>
      <cdr:nvGrpSpPr>
        <cdr:cNvPr id="2" name="Group 1"/>
        <cdr:cNvGrpSpPr/>
      </cdr:nvGrpSpPr>
      <cdr:grpSpPr>
        <a:xfrm xmlns:a="http://schemas.openxmlformats.org/drawingml/2006/main">
          <a:off x="0" y="0"/>
          <a:ext cx="0" cy="0"/>
          <a:chOff x="0" y="0"/>
          <a:chExt cx="0" cy="0"/>
        </a:xfrm>
      </cdr:grpSpPr>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1440" tIns="45720" rIns="91440" bIns="45720" rtlCol="0"/>
          <a:lstStyle>
            <a:lvl1pPr algn="r">
              <a:defRPr sz="1200"/>
            </a:lvl1pPr>
          </a:lstStyle>
          <a:p>
            <a:fld id="{17A77CA4-5A26-418C-928D-DC38DD8AD0BF}" type="datetimeFigureOut">
              <a:rPr lang="en-US" smtClean="0"/>
              <a:pPr/>
              <a:t>8/25/2014</a:t>
            </a:fld>
            <a:endParaRPr lang="en-US"/>
          </a:p>
        </p:txBody>
      </p:sp>
      <p:sp>
        <p:nvSpPr>
          <p:cNvPr id="4" name="Footer Placeholder 3"/>
          <p:cNvSpPr>
            <a:spLocks noGrp="1"/>
          </p:cNvSpPr>
          <p:nvPr>
            <p:ph type="ftr" sz="quarter" idx="2"/>
          </p:nvPr>
        </p:nvSpPr>
        <p:spPr>
          <a:xfrm>
            <a:off x="1" y="9119474"/>
            <a:ext cx="3169920" cy="48006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1440" tIns="45720" rIns="91440" bIns="45720" rtlCol="0" anchor="b"/>
          <a:lstStyle>
            <a:lvl1pPr algn="r">
              <a:defRPr sz="1200"/>
            </a:lvl1pPr>
          </a:lstStyle>
          <a:p>
            <a:fld id="{391D1E21-31E1-4DE2-91BA-D7F45986AAD3}" type="slidenum">
              <a:rPr lang="en-US" smtClean="0"/>
              <a:pPr/>
              <a:t>‹#›</a:t>
            </a:fld>
            <a:endParaRPr lang="en-US"/>
          </a:p>
        </p:txBody>
      </p:sp>
    </p:spTree>
    <p:extLst>
      <p:ext uri="{BB962C8B-B14F-4D97-AF65-F5344CB8AC3E}">
        <p14:creationId xmlns:p14="http://schemas.microsoft.com/office/powerpoint/2010/main" val="1222946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1440" tIns="45720" rIns="91440" bIns="45720" rtlCol="0"/>
          <a:lstStyle>
            <a:lvl1pPr algn="r">
              <a:defRPr sz="1200"/>
            </a:lvl1pPr>
          </a:lstStyle>
          <a:p>
            <a:fld id="{E59CE0CE-7E16-4FE7-AE57-724E757EAEF9}" type="datetimeFigureOut">
              <a:rPr lang="en-US" smtClean="0"/>
              <a:pPr/>
              <a:t>8/25/2014</a:t>
            </a:fld>
            <a:endParaRPr lang="en-US"/>
          </a:p>
        </p:txBody>
      </p:sp>
      <p:sp>
        <p:nvSpPr>
          <p:cNvPr id="4" name="Slide Image Placeholder 3"/>
          <p:cNvSpPr>
            <a:spLocks noGrp="1" noRot="1" noChangeAspect="1"/>
          </p:cNvSpPr>
          <p:nvPr>
            <p:ph type="sldImg" idx="2"/>
          </p:nvPr>
        </p:nvSpPr>
        <p:spPr>
          <a:xfrm>
            <a:off x="1255713" y="719138"/>
            <a:ext cx="4803775" cy="36020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521" y="4560570"/>
            <a:ext cx="5852160" cy="43205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119474"/>
            <a:ext cx="3169920" cy="48006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1440" tIns="45720" rIns="91440" bIns="45720" rtlCol="0" anchor="b"/>
          <a:lstStyle>
            <a:lvl1pPr algn="r">
              <a:defRPr sz="1200"/>
            </a:lvl1pPr>
          </a:lstStyle>
          <a:p>
            <a:fld id="{75C5ED17-03FB-4DB8-A22A-17A7A5E85B92}" type="slidenum">
              <a:rPr lang="en-US" smtClean="0"/>
              <a:pPr/>
              <a:t>‹#›</a:t>
            </a:fld>
            <a:endParaRPr lang="en-US"/>
          </a:p>
        </p:txBody>
      </p:sp>
    </p:spTree>
    <p:extLst>
      <p:ext uri="{BB962C8B-B14F-4D97-AF65-F5344CB8AC3E}">
        <p14:creationId xmlns:p14="http://schemas.microsoft.com/office/powerpoint/2010/main" val="3599053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NB remember to have a chair to stand on</a:t>
            </a:r>
          </a:p>
          <a:p>
            <a:endParaRPr lang="en-ZA" dirty="0" smtClean="0"/>
          </a:p>
          <a:p>
            <a:r>
              <a:rPr lang="en-ZA" dirty="0" smtClean="0"/>
              <a:t>Make sure to take the CRITICAL FACTORS BOOK with you </a:t>
            </a:r>
          </a:p>
          <a:p>
            <a:endParaRPr lang="en-ZA" dirty="0" smtClean="0"/>
          </a:p>
          <a:p>
            <a:r>
              <a:rPr lang="en-ZA" dirty="0" smtClean="0"/>
              <a:t>An engineer with a PhD in engineering</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ZA" b="1" dirty="0" smtClean="0">
                <a:solidFill>
                  <a:srgbClr val="00B0F0"/>
                </a:solidFill>
              </a:rPr>
              <a:t>You CAN keep up with technology</a:t>
            </a:r>
          </a:p>
          <a:p>
            <a:pPr algn="l"/>
            <a:r>
              <a:rPr lang="en-ZA" b="1" dirty="0" smtClean="0">
                <a:solidFill>
                  <a:srgbClr val="00B0F0"/>
                </a:solidFill>
              </a:rPr>
              <a:t>Make technology slow down to the pace that suits your business</a:t>
            </a:r>
          </a:p>
          <a:p>
            <a:pPr algn="l"/>
            <a:endParaRPr lang="en-ZA" b="1" dirty="0" smtClean="0">
              <a:solidFill>
                <a:srgbClr val="00B0F0"/>
              </a:solidFill>
            </a:endParaRPr>
          </a:p>
          <a:p>
            <a:pPr algn="l"/>
            <a:r>
              <a:rPr lang="en-ZA" b="1" dirty="0" smtClean="0">
                <a:solidFill>
                  <a:srgbClr val="00B0F0"/>
                </a:solidFill>
              </a:rPr>
              <a:t>Relevan</a:t>
            </a:r>
            <a:r>
              <a:rPr lang="en-ZA" b="1" baseline="0" dirty="0" smtClean="0">
                <a:solidFill>
                  <a:srgbClr val="00B0F0"/>
                </a:solidFill>
              </a:rPr>
              <a:t>t technology that works</a:t>
            </a:r>
          </a:p>
          <a:p>
            <a:pPr algn="l"/>
            <a:endParaRPr lang="en-ZA" b="1" baseline="0" dirty="0" smtClean="0">
              <a:solidFill>
                <a:srgbClr val="00B0F0"/>
              </a:solidFill>
            </a:endParaRPr>
          </a:p>
          <a:p>
            <a:pPr algn="l"/>
            <a:r>
              <a:rPr lang="en-ZA" b="1" baseline="0" dirty="0" smtClean="0">
                <a:solidFill>
                  <a:srgbClr val="00B0F0"/>
                </a:solidFill>
              </a:rPr>
              <a:t>GESTURES</a:t>
            </a:r>
            <a:endParaRPr lang="en-US" b="1" dirty="0" smtClean="0">
              <a:solidFill>
                <a:srgbClr val="00B0F0"/>
              </a:solidFill>
            </a:endParaRPr>
          </a:p>
          <a:p>
            <a:endParaRPr lang="en-ZA" dirty="0" smtClean="0"/>
          </a:p>
          <a:p>
            <a:endParaRPr lang="en-ZA" dirty="0" smtClean="0"/>
          </a:p>
          <a:p>
            <a:r>
              <a:rPr lang="en-ZA" dirty="0" smtClean="0"/>
              <a:t>Do you remember the Concorde? – Johannesburg to London in three hours? – BUT the people</a:t>
            </a:r>
            <a:r>
              <a:rPr lang="en-ZA" baseline="0" dirty="0" smtClean="0"/>
              <a:t> on the ground were not prepared to tolerate the BOOMMMMMMMMMMM as the plane travelled at supersonic speed so it never took off commercially, only 20 were built and one crashed owing to a design flaw and the last planes today are sitting in museums</a:t>
            </a:r>
          </a:p>
          <a:p>
            <a:r>
              <a:rPr lang="en-ZA" baseline="0" dirty="0" smtClean="0"/>
              <a:t>Then there was the Boeing 747 – designed almost by accident – tell the story</a:t>
            </a:r>
          </a:p>
          <a:p>
            <a:r>
              <a:rPr lang="en-ZA" baseline="0" dirty="0" smtClean="0"/>
              <a:t>So, is IT moving so fast – not really – the big question is whether Windows Vista is the Concorde of IT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ZA" dirty="0" smtClean="0"/>
              <a:t> </a:t>
            </a:r>
            <a:r>
              <a:rPr lang="en-ZA" b="1" dirty="0" smtClean="0">
                <a:solidFill>
                  <a:srgbClr val="00B0F0"/>
                </a:solidFill>
              </a:rPr>
              <a:t>People using technology effectively create value</a:t>
            </a:r>
          </a:p>
          <a:p>
            <a:pPr algn="l"/>
            <a:r>
              <a:rPr lang="en-ZA" b="1" dirty="0" smtClean="0">
                <a:solidFill>
                  <a:srgbClr val="00B0F0"/>
                </a:solidFill>
              </a:rPr>
              <a:t>To do this they MUST be properly trained and informed</a:t>
            </a:r>
            <a:endParaRPr lang="en-US" b="1" dirty="0" smtClean="0">
              <a:solidFill>
                <a:srgbClr val="00B0F0"/>
              </a:solidFill>
            </a:endParaRPr>
          </a:p>
          <a:p>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3FA8B6-C124-41C2-96BE-6D0BF1B86A02}"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4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7CD09E-9EC2-4E3E-A397-3FA5C35F2734}"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583A35-6082-45BE-A6CE-F4AAA26F9A82}"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64D3E0-CC5E-4877-9C8F-79971BBF7F7E}"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D13078-2516-48BB-ACA3-37E80C767F1A}"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EE2EED-C587-4B10-A55C-7AF6318DD4C3}"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EFACB9-1B4A-418E-892F-42DFEBF854CF}"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E578B02-C46B-487B-9AF0-D19818605DEC}"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In considering what </a:t>
            </a:r>
            <a:r>
              <a:rPr lang="en-ZA" dirty="0" err="1" smtClean="0"/>
              <a:t>i</a:t>
            </a:r>
            <a:r>
              <a:rPr lang="en-ZA" dirty="0" smtClean="0"/>
              <a:t> have learned as an engineer with considerable</a:t>
            </a:r>
            <a:r>
              <a:rPr lang="en-ZA" baseline="0" dirty="0" smtClean="0"/>
              <a:t> experience of the practical application of information technology </a:t>
            </a:r>
            <a:r>
              <a:rPr lang="en-ZA" baseline="0" dirty="0" err="1" smtClean="0"/>
              <a:t>i</a:t>
            </a:r>
            <a:r>
              <a:rPr lang="en-ZA" baseline="0" dirty="0" smtClean="0"/>
              <a:t> eventually realized about ten years ago that </a:t>
            </a:r>
          </a:p>
          <a:p>
            <a:r>
              <a:rPr lang="en-ZA" baseline="0" dirty="0" smtClean="0"/>
              <a:t>ENGINEERS DO NOT DESIGN BRIDGES TO STAND UP – click</a:t>
            </a:r>
          </a:p>
          <a:p>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28FEA4-6089-4B11-9EDF-820B36A781A3}"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136DFE-C06A-4A32-8E6B-2DCD22355CAE}"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WHAT CAUSES IT FAILURE?</a:t>
            </a:r>
          </a:p>
          <a:p>
            <a:endParaRPr lang="en-ZA" dirty="0" smtClean="0"/>
          </a:p>
          <a:p>
            <a:r>
              <a:rPr lang="en-ZA" dirty="0" smtClean="0"/>
              <a:t>Since 1993, analysed in 2003, course,</a:t>
            </a:r>
            <a:r>
              <a:rPr lang="en-ZA" baseline="0" dirty="0" smtClean="0"/>
              <a:t> book</a:t>
            </a:r>
            <a:endParaRPr lang="en-ZA" dirty="0" smtClean="0"/>
          </a:p>
          <a:p>
            <a:endParaRPr lang="en-ZA" dirty="0" smtClean="0"/>
          </a:p>
          <a:p>
            <a:r>
              <a:rPr lang="en-ZA" dirty="0" smtClean="0"/>
              <a:t>Sustainable versus</a:t>
            </a:r>
            <a:r>
              <a:rPr lang="en-ZA" baseline="0" dirty="0" smtClean="0"/>
              <a:t> experimentation</a:t>
            </a:r>
          </a:p>
          <a:p>
            <a:endParaRPr lang="en-ZA" baseline="0" dirty="0" smtClean="0"/>
          </a:p>
          <a:p>
            <a:r>
              <a:rPr lang="en-ZA" baseline="0" dirty="0" smtClean="0"/>
              <a:t>People</a:t>
            </a:r>
            <a:endParaRPr lang="en-ZA" dirty="0" smtClean="0"/>
          </a:p>
          <a:p>
            <a:endParaRPr lang="en-ZA" dirty="0" smtClean="0"/>
          </a:p>
          <a:p>
            <a:r>
              <a:rPr lang="en-ZA" dirty="0" smtClean="0"/>
              <a:t>The factors causing IT failure – in 1993 I</a:t>
            </a:r>
            <a:r>
              <a:rPr lang="en-ZA" baseline="0" dirty="0" smtClean="0"/>
              <a:t> became aware of the high failure rate of IT projects and started to talk about it – as a consequence </a:t>
            </a:r>
            <a:r>
              <a:rPr lang="en-ZA" baseline="0" dirty="0" err="1" smtClean="0"/>
              <a:t>i</a:t>
            </a:r>
            <a:r>
              <a:rPr lang="en-ZA" baseline="0" dirty="0" smtClean="0"/>
              <a:t> was asked to investigate many failed or failing projects and to help to turn them around – over the years </a:t>
            </a:r>
            <a:r>
              <a:rPr lang="en-ZA" baseline="0" dirty="0" err="1" smtClean="0"/>
              <a:t>i</a:t>
            </a:r>
            <a:r>
              <a:rPr lang="en-ZA" baseline="0" dirty="0" smtClean="0"/>
              <a:t> built up a large catalogue of the factors causing failure – in 2003 </a:t>
            </a:r>
            <a:r>
              <a:rPr lang="en-ZA" baseline="0" dirty="0" err="1" smtClean="0"/>
              <a:t>i</a:t>
            </a:r>
            <a:r>
              <a:rPr lang="en-ZA" baseline="0" dirty="0" smtClean="0"/>
              <a:t> undertook a critical issues analysis of the factors causing failure and arrived at a list of seven critical factors causing failure together with the critical factors for success which then became the subject of a course and subsequently a book – HOLD UP THE BOOK – since then </a:t>
            </a:r>
            <a:r>
              <a:rPr lang="en-ZA" baseline="0" dirty="0" err="1" smtClean="0"/>
              <a:t>i</a:t>
            </a:r>
            <a:r>
              <a:rPr lang="en-ZA" baseline="0" dirty="0" smtClean="0"/>
              <a:t> have advised many clients and led a number of significant projects and consistently validated the basic analysis</a:t>
            </a:r>
          </a:p>
          <a:p>
            <a:r>
              <a:rPr lang="en-ZA" baseline="0" dirty="0" smtClean="0"/>
              <a:t>The biggest single factor causing failure is Mythology at 30% followed by lack of executive custody and inappropriate governance at 25%</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NB People</a:t>
            </a:r>
          </a:p>
          <a:p>
            <a:endParaRPr lang="en-ZA" dirty="0" smtClean="0"/>
          </a:p>
          <a:p>
            <a:r>
              <a:rPr lang="en-ZA" dirty="0" smtClean="0"/>
              <a:t>KEEP IT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NB People</a:t>
            </a:r>
          </a:p>
          <a:p>
            <a:endParaRPr lang="en-ZA" dirty="0" smtClean="0"/>
          </a:p>
          <a:p>
            <a:r>
              <a:rPr lang="en-ZA" dirty="0" smtClean="0"/>
              <a:t>KEEP IT SHORT</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 </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baseline="0" dirty="0" smtClean="0"/>
              <a:t>Who remembers this bridge collapse in Minneapolis in the middle of 2007?  Within minutes it was front page news around the world – we do NOT expect bridges to fall down – if we did there would not have been anyone on that bridge that day!</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There is a fundamental difference in approach when one designs a bridge NOT TO FALL DOWN</a:t>
            </a:r>
          </a:p>
          <a:p>
            <a:endParaRPr lang="en-ZA" dirty="0" smtClean="0"/>
          </a:p>
          <a:p>
            <a:r>
              <a:rPr lang="en-ZA" dirty="0" smtClean="0"/>
              <a:t>Contrast this with the IT paradigm</a:t>
            </a:r>
            <a:r>
              <a:rPr lang="en-ZA" baseline="0" dirty="0" smtClean="0"/>
              <a:t> which could be called “designed to fail”</a:t>
            </a:r>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KEEP SHORT AND SIMPLE</a:t>
            </a:r>
          </a:p>
          <a:p>
            <a:endParaRPr lang="en-ZA" dirty="0" smtClean="0"/>
          </a:p>
          <a:p>
            <a:r>
              <a:rPr lang="en-ZA" dirty="0" smtClean="0"/>
              <a:t>MY FATHER</a:t>
            </a:r>
          </a:p>
          <a:p>
            <a:endParaRPr lang="en-ZA" dirty="0" smtClean="0"/>
          </a:p>
          <a:p>
            <a:r>
              <a:rPr lang="en-ZA" dirty="0" smtClean="0"/>
              <a:t>How did </a:t>
            </a:r>
            <a:r>
              <a:rPr lang="en-ZA" dirty="0" err="1" smtClean="0"/>
              <a:t>i</a:t>
            </a:r>
            <a:r>
              <a:rPr lang="en-ZA" dirty="0" smtClean="0"/>
              <a:t> get involved with computers? – my father</a:t>
            </a:r>
            <a:r>
              <a:rPr lang="en-ZA" baseline="0" dirty="0" smtClean="0"/>
              <a:t> was a visionary </a:t>
            </a:r>
            <a:r>
              <a:rPr lang="en-ZA" dirty="0" smtClean="0"/>
              <a:t>-- In</a:t>
            </a:r>
            <a:r>
              <a:rPr lang="en-ZA" baseline="0" dirty="0" smtClean="0"/>
              <a:t> 1981, having gathered over 7,000 pages of research data for my PhD the University mainframe did not have space to store even one page of data.  My father purchased me one of the first desktop PC’s in the days of the Apple and Apricot and 123, etc – at a cost of R12,000 two and a half times my research grants! – I very quickly discovered that there was a HUGE gap between what the salesman told me the computer could do and getting it to do it – so, in that respect, NOTHING HAS CHANGED </a:t>
            </a:r>
            <a:r>
              <a:rPr lang="en-ZA" baseline="0" dirty="0" smtClean="0">
                <a:sym typeface="Wingdings" pitchFamily="2" charset="2"/>
              </a:rPr>
              <a:t> -- I then put myself through a self taught computer science programme and learned to program, learned to type and finally wrote an award winning PhD thesis –</a:t>
            </a:r>
            <a:r>
              <a:rPr lang="en-US" baseline="0" dirty="0" smtClean="0">
                <a:sym typeface="Wingdings" pitchFamily="2" charset="2"/>
              </a:rPr>
              <a:t> at the same time I computerized my father’s investment consulting business and </a:t>
            </a:r>
            <a:r>
              <a:rPr lang="en-US" b="1" baseline="0" dirty="0" smtClean="0">
                <a:sym typeface="Wingdings" pitchFamily="2" charset="2"/>
              </a:rPr>
              <a:t>we were able to double turnover in twelve months and create an enduring revenue stream that lasted for over ten years because we were able to do things that much larger businesses were not able to do </a:t>
            </a:r>
            <a:r>
              <a:rPr lang="en-US" baseline="0" dirty="0" smtClean="0">
                <a:sym typeface="Wingdings" pitchFamily="2" charset="2"/>
              </a:rPr>
              <a:t>– it was then that I began to understand that the strategic application of information technology COULD deliver great value and one of my greatest frustrations is the extent to which few businesses achieve this potential – the rest of this presentation is about lessons I have learned that I hope will help YOU to make a difference in your business with IT</a:t>
            </a:r>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ZA"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ZA" dirty="0" smtClean="0"/>
              <a:t>What is not an engineering approach?</a:t>
            </a:r>
            <a:r>
              <a:rPr lang="en-ZA" baseline="0" dirty="0" smtClean="0"/>
              <a:t> – Dramatically w</a:t>
            </a:r>
            <a:r>
              <a:rPr lang="en-ZA" dirty="0" smtClean="0"/>
              <a:t>alk</a:t>
            </a:r>
            <a:r>
              <a:rPr lang="en-ZA" baseline="0" dirty="0" smtClean="0"/>
              <a:t> to chair – did this ever happen to you? –</a:t>
            </a:r>
          </a:p>
          <a:p>
            <a:endParaRPr lang="en-ZA" baseline="0" dirty="0" smtClean="0"/>
          </a:p>
          <a:p>
            <a:r>
              <a:rPr lang="en-ZA" baseline="0" dirty="0" smtClean="0"/>
              <a:t>WHEN SLEEPING</a:t>
            </a:r>
          </a:p>
          <a:p>
            <a:endParaRPr lang="en-ZA" baseline="0" dirty="0" smtClean="0"/>
          </a:p>
          <a:p>
            <a:r>
              <a:rPr lang="en-ZA" baseline="0" dirty="0" smtClean="0"/>
              <a:t> when </a:t>
            </a:r>
            <a:r>
              <a:rPr lang="en-ZA" baseline="0" dirty="0" err="1" smtClean="0"/>
              <a:t>i</a:t>
            </a:r>
            <a:r>
              <a:rPr lang="en-ZA" baseline="0" dirty="0" smtClean="0"/>
              <a:t> was a child </a:t>
            </a:r>
            <a:r>
              <a:rPr lang="en-ZA" baseline="0" dirty="0" err="1" smtClean="0"/>
              <a:t>i</a:t>
            </a:r>
            <a:r>
              <a:rPr lang="en-ZA" baseline="0" dirty="0" smtClean="0"/>
              <a:t> used to dream that </a:t>
            </a:r>
            <a:r>
              <a:rPr lang="en-ZA" baseline="0" dirty="0" err="1" smtClean="0"/>
              <a:t>i</a:t>
            </a:r>
            <a:r>
              <a:rPr lang="en-ZA" baseline="0" dirty="0" smtClean="0"/>
              <a:t> would stand on a chair and flap my arms and fly around the room --</a:t>
            </a:r>
            <a:r>
              <a:rPr lang="en-ZA" baseline="0" dirty="0" err="1" smtClean="0"/>
              <a:t>i</a:t>
            </a:r>
            <a:r>
              <a:rPr lang="en-ZA" baseline="0" dirty="0" smtClean="0"/>
              <a:t> have to say that that is NOT an engineering approach – as much as </a:t>
            </a:r>
            <a:r>
              <a:rPr lang="en-ZA" baseline="0" dirty="0" err="1" smtClean="0"/>
              <a:t>i</a:t>
            </a:r>
            <a:r>
              <a:rPr lang="en-ZA" baseline="0" dirty="0" smtClean="0"/>
              <a:t> may be convinced </a:t>
            </a:r>
            <a:r>
              <a:rPr lang="en-ZA" baseline="0" dirty="0" err="1" smtClean="0"/>
              <a:t>i</a:t>
            </a:r>
            <a:r>
              <a:rPr lang="en-ZA" baseline="0" dirty="0" smtClean="0"/>
              <a:t> can fly </a:t>
            </a:r>
            <a:r>
              <a:rPr lang="en-ZA" baseline="0" dirty="0" err="1" smtClean="0"/>
              <a:t>i</a:t>
            </a:r>
            <a:r>
              <a:rPr lang="en-ZA" baseline="0" dirty="0" smtClean="0"/>
              <a:t> have to say to you that were </a:t>
            </a:r>
            <a:r>
              <a:rPr lang="en-ZA" baseline="0" dirty="0" err="1" smtClean="0"/>
              <a:t>i</a:t>
            </a:r>
            <a:r>
              <a:rPr lang="en-ZA" baseline="0" dirty="0" smtClean="0"/>
              <a:t> to stand on top of a skyscraper and flap my arms and jump </a:t>
            </a:r>
            <a:r>
              <a:rPr lang="en-ZA" baseline="0" dirty="0" err="1" smtClean="0"/>
              <a:t>i</a:t>
            </a:r>
            <a:r>
              <a:rPr lang="en-ZA" baseline="0" dirty="0" smtClean="0"/>
              <a:t> would hit the ground at great speed and almost certainly die – that is NOT an engineering approach and yet many seem to think they can use software to do things magically – many are hypnotized and mesmerized by IT – are you? </a:t>
            </a:r>
            <a:r>
              <a:rPr lang="en-ZA" b="1" baseline="0" dirty="0" smtClean="0">
                <a:solidFill>
                  <a:srgbClr val="FF0000"/>
                </a:solidFill>
              </a:rPr>
              <a:t>CLICK for rabbit out of the hat</a:t>
            </a:r>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75C5ED17-03FB-4DB8-A22A-17A7A5E85B92}"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ZA" b="1" dirty="0" smtClean="0">
                <a:solidFill>
                  <a:srgbClr val="00B0F0"/>
                </a:solidFill>
              </a:rPr>
              <a:t>Over the years my research led</a:t>
            </a:r>
            <a:r>
              <a:rPr lang="en-ZA" b="1" baseline="0" dirty="0" smtClean="0">
                <a:solidFill>
                  <a:srgbClr val="00B0F0"/>
                </a:solidFill>
              </a:rPr>
              <a:t> to some useful insights</a:t>
            </a:r>
          </a:p>
          <a:p>
            <a:pPr algn="l"/>
            <a:r>
              <a:rPr lang="en-ZA" b="1" dirty="0" smtClean="0">
                <a:solidFill>
                  <a:srgbClr val="00B0F0"/>
                </a:solidFill>
              </a:rPr>
              <a:t>Do not be mesmerized by technology or hype</a:t>
            </a:r>
          </a:p>
          <a:p>
            <a:pPr algn="l"/>
            <a:r>
              <a:rPr lang="en-ZA" b="1" dirty="0" smtClean="0">
                <a:solidFill>
                  <a:srgbClr val="00B0F0"/>
                </a:solidFill>
              </a:rPr>
              <a:t>Do NOT abdicate your intellect!</a:t>
            </a:r>
          </a:p>
          <a:p>
            <a:pPr algn="l"/>
            <a:endParaRPr lang="en-ZA" b="1" dirty="0" smtClean="0">
              <a:solidFill>
                <a:srgbClr val="00B0F0"/>
              </a:solidFill>
            </a:endParaRPr>
          </a:p>
          <a:p>
            <a:pPr algn="l"/>
            <a:r>
              <a:rPr lang="en-ZA" b="1" dirty="0" smtClean="0">
                <a:solidFill>
                  <a:srgbClr val="00B0F0"/>
                </a:solidFill>
              </a:rPr>
              <a:t>PUNCHY</a:t>
            </a:r>
            <a:endParaRPr lang="en-US" b="1" dirty="0" smtClean="0">
              <a:solidFill>
                <a:srgbClr val="00B0F0"/>
              </a:solidFill>
            </a:endParaRPr>
          </a:p>
          <a:p>
            <a:endParaRPr lang="en-US" dirty="0"/>
          </a:p>
        </p:txBody>
      </p:sp>
      <p:sp>
        <p:nvSpPr>
          <p:cNvPr id="4" name="Slide Number Placeholder 3"/>
          <p:cNvSpPr>
            <a:spLocks noGrp="1"/>
          </p:cNvSpPr>
          <p:nvPr>
            <p:ph type="sldNum" sz="quarter" idx="10"/>
          </p:nvPr>
        </p:nvSpPr>
        <p:spPr/>
        <p:txBody>
          <a:bodyPr/>
          <a:lstStyle/>
          <a:p>
            <a:fld id="{75C5ED17-03FB-4DB8-A22A-17A7A5E85B92}"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22E1FD-0495-4CEC-9417-0AF5BB47E6DA}" type="datetimeFigureOut">
              <a:rPr lang="en-US" smtClean="0"/>
              <a:pPr/>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22E1FD-0495-4CEC-9417-0AF5BB47E6DA}" type="datetimeFigureOut">
              <a:rPr lang="en-US" smtClean="0"/>
              <a:pPr/>
              <a:t>8/25/2014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22E1FD-0495-4CEC-9417-0AF5BB47E6DA}" type="datetimeFigureOut">
              <a:rPr lang="en-US" smtClean="0"/>
              <a:pPr/>
              <a:t>8/25/2014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22E1FD-0495-4CEC-9417-0AF5BB47E6DA}" type="datetimeFigureOut">
              <a:rPr lang="en-US" smtClean="0"/>
              <a:pPr/>
              <a:t>8/25/2014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22E1FD-0495-4CEC-9417-0AF5BB47E6DA}" type="datetimeFigureOut">
              <a:rPr lang="en-US" smtClean="0"/>
              <a:pPr/>
              <a:t>8/25/2014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22E1FD-0495-4CEC-9417-0AF5BB47E6DA}" type="datetimeFigureOut">
              <a:rPr lang="en-US" smtClean="0"/>
              <a:pPr/>
              <a:t>8/25/2014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22E1FD-0495-4CEC-9417-0AF5BB47E6DA}" type="datetimeFigureOut">
              <a:rPr lang="en-US" smtClean="0"/>
              <a:pPr/>
              <a:t>8/25/2014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22E1FD-0495-4CEC-9417-0AF5BB47E6DA}" type="datetimeFigureOut">
              <a:rPr lang="en-US" smtClean="0"/>
              <a:pPr/>
              <a:t>8/25/2014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C9D035-6A94-4569-9779-E840D39ECC0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7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22E1FD-0495-4CEC-9417-0AF5BB47E6DA}" type="datetimeFigureOut">
              <a:rPr lang="en-US" smtClean="0"/>
              <a:pPr/>
              <a:t>8/25/2014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9D035-6A94-4569-9779-E840D39ECC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hyperlink" Target="mailto:James@JamesARobertson.com"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hyperlink" Target="mailto:James@JamesARobertson.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158" y="214290"/>
            <a:ext cx="6429420" cy="785817"/>
          </a:xfrm>
        </p:spPr>
        <p:txBody>
          <a:bodyPr>
            <a:noAutofit/>
          </a:bodyPr>
          <a:lstStyle/>
          <a:p>
            <a:pPr algn="l"/>
            <a:r>
              <a:rPr lang="en-ZA" sz="3200" b="1" dirty="0" smtClean="0">
                <a:solidFill>
                  <a:srgbClr val="002060"/>
                </a:solidFill>
              </a:rPr>
              <a:t>The New South Africa</a:t>
            </a:r>
            <a:br>
              <a:rPr lang="en-ZA" sz="3200" b="1" dirty="0" smtClean="0">
                <a:solidFill>
                  <a:srgbClr val="002060"/>
                </a:solidFill>
              </a:rPr>
            </a:br>
            <a:r>
              <a:rPr lang="en-ZA" sz="3200" b="1" dirty="0" smtClean="0">
                <a:solidFill>
                  <a:srgbClr val="002060"/>
                </a:solidFill>
              </a:rPr>
              <a:t>Why Engineering Fails</a:t>
            </a:r>
            <a:endParaRPr lang="en-US" sz="3200" b="1" dirty="0">
              <a:solidFill>
                <a:srgbClr val="002060"/>
              </a:solidFill>
            </a:endParaRPr>
          </a:p>
        </p:txBody>
      </p:sp>
      <p:sp>
        <p:nvSpPr>
          <p:cNvPr id="3" name="Subtitle 2"/>
          <p:cNvSpPr>
            <a:spLocks noGrp="1"/>
          </p:cNvSpPr>
          <p:nvPr>
            <p:ph type="subTitle" idx="1"/>
          </p:nvPr>
        </p:nvSpPr>
        <p:spPr/>
        <p:txBody>
          <a:bodyPr/>
          <a:lstStyle/>
          <a:p>
            <a:endParaRPr lang="en-US"/>
          </a:p>
        </p:txBody>
      </p:sp>
      <p:pic>
        <p:nvPicPr>
          <p:cNvPr id="7" name="Picture 6" descr="iStock_000004319108Medium.jpg"/>
          <p:cNvPicPr>
            <a:picLocks noChangeAspect="1"/>
          </p:cNvPicPr>
          <p:nvPr/>
        </p:nvPicPr>
        <p:blipFill>
          <a:blip r:embed="rId3"/>
          <a:stretch>
            <a:fillRect/>
          </a:stretch>
        </p:blipFill>
        <p:spPr>
          <a:xfrm>
            <a:off x="0" y="1428736"/>
            <a:ext cx="9144000" cy="5445476"/>
          </a:xfrm>
          <a:prstGeom prst="rect">
            <a:avLst/>
          </a:prstGeom>
        </p:spPr>
      </p:pic>
      <p:sp>
        <p:nvSpPr>
          <p:cNvPr id="9" name="TextBox 8"/>
          <p:cNvSpPr txBox="1"/>
          <p:nvPr/>
        </p:nvSpPr>
        <p:spPr>
          <a:xfrm>
            <a:off x="2143108" y="1500174"/>
            <a:ext cx="4929222" cy="584775"/>
          </a:xfrm>
          <a:prstGeom prst="rect">
            <a:avLst/>
          </a:prstGeom>
          <a:noFill/>
        </p:spPr>
        <p:txBody>
          <a:bodyPr wrap="square" rtlCol="0">
            <a:spAutoFit/>
          </a:bodyPr>
          <a:lstStyle/>
          <a:p>
            <a:pPr algn="ctr"/>
            <a:r>
              <a:rPr lang="en-ZA" b="1" dirty="0" smtClean="0">
                <a:solidFill>
                  <a:srgbClr val="002060"/>
                </a:solidFill>
                <a:latin typeface="Verdana" pitchFamily="34" charset="0"/>
              </a:rPr>
              <a:t>Engineering Manager Conference</a:t>
            </a:r>
          </a:p>
          <a:p>
            <a:pPr algn="ctr"/>
            <a:r>
              <a:rPr lang="en-ZA" sz="1400" b="1" dirty="0" smtClean="0">
                <a:solidFill>
                  <a:srgbClr val="002060"/>
                </a:solidFill>
                <a:latin typeface="Verdana" pitchFamily="34" charset="0"/>
              </a:rPr>
              <a:t>24 June 2009</a:t>
            </a:r>
            <a:endParaRPr lang="en-US" sz="1400" b="1" dirty="0">
              <a:solidFill>
                <a:srgbClr val="002060"/>
              </a:solidFill>
              <a:latin typeface="Verdana" pitchFamily="34" charset="0"/>
            </a:endParaRPr>
          </a:p>
        </p:txBody>
      </p:sp>
      <p:sp>
        <p:nvSpPr>
          <p:cNvPr id="10" name="TextBox 9"/>
          <p:cNvSpPr txBox="1"/>
          <p:nvPr/>
        </p:nvSpPr>
        <p:spPr>
          <a:xfrm>
            <a:off x="5000628" y="5857892"/>
            <a:ext cx="4000528" cy="830997"/>
          </a:xfrm>
          <a:prstGeom prst="rect">
            <a:avLst/>
          </a:prstGeom>
          <a:noFill/>
        </p:spPr>
        <p:txBody>
          <a:bodyPr wrap="square" rtlCol="0">
            <a:spAutoFit/>
          </a:bodyPr>
          <a:lstStyle/>
          <a:p>
            <a:pPr algn="r"/>
            <a:r>
              <a:rPr lang="en-ZA" sz="1600" b="1" dirty="0" smtClean="0">
                <a:solidFill>
                  <a:srgbClr val="002060"/>
                </a:solidFill>
                <a:latin typeface="Verdana" pitchFamily="34" charset="0"/>
              </a:rPr>
              <a:t>Dr James A Robertson PrEng</a:t>
            </a:r>
          </a:p>
          <a:p>
            <a:pPr algn="r"/>
            <a:endParaRPr lang="en-ZA" sz="1600" b="1" dirty="0">
              <a:solidFill>
                <a:srgbClr val="002060"/>
              </a:solidFill>
              <a:latin typeface="Verdana" pitchFamily="34" charset="0"/>
            </a:endParaRPr>
          </a:p>
          <a:p>
            <a:pPr algn="r"/>
            <a:r>
              <a:rPr lang="en-ZA" sz="1600" b="1" dirty="0" smtClean="0">
                <a:solidFill>
                  <a:srgbClr val="002060"/>
                </a:solidFill>
                <a:latin typeface="Verdana" pitchFamily="34" charset="0"/>
              </a:rPr>
              <a:t>James@JamesARobertson.com</a:t>
            </a:r>
            <a:endParaRPr lang="en-US" sz="1600" b="1" dirty="0">
              <a:solidFill>
                <a:srgbClr val="002060"/>
              </a:solidFill>
              <a:latin typeface="Verdan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ncord iStock_000001873887Medium.jpg"/>
          <p:cNvPicPr>
            <a:picLocks noChangeAspect="1"/>
          </p:cNvPicPr>
          <p:nvPr/>
        </p:nvPicPr>
        <p:blipFill>
          <a:blip r:embed="rId3" cstate="print"/>
          <a:stretch>
            <a:fillRect/>
          </a:stretch>
        </p:blipFill>
        <p:spPr>
          <a:xfrm>
            <a:off x="1071538" y="1428736"/>
            <a:ext cx="2286016" cy="3076058"/>
          </a:xfrm>
          <a:prstGeom prst="rect">
            <a:avLst/>
          </a:prstGeom>
        </p:spPr>
      </p:pic>
      <p:pic>
        <p:nvPicPr>
          <p:cNvPr id="6" name="Picture 5" descr="Concorde in Flight Trimmed.jpg"/>
          <p:cNvPicPr>
            <a:picLocks noChangeAspect="1"/>
          </p:cNvPicPr>
          <p:nvPr/>
        </p:nvPicPr>
        <p:blipFill>
          <a:blip r:embed="rId4"/>
          <a:stretch>
            <a:fillRect/>
          </a:stretch>
        </p:blipFill>
        <p:spPr>
          <a:xfrm>
            <a:off x="3357554" y="1428736"/>
            <a:ext cx="4705350" cy="3076573"/>
          </a:xfrm>
          <a:prstGeom prst="rect">
            <a:avLst/>
          </a:prstGeom>
        </p:spPr>
      </p:pic>
      <p:pic>
        <p:nvPicPr>
          <p:cNvPr id="7" name="Picture 6" descr="Boeing 747 iStock_000002167694Medium Cropped.jpg"/>
          <p:cNvPicPr>
            <a:picLocks noChangeAspect="1"/>
          </p:cNvPicPr>
          <p:nvPr/>
        </p:nvPicPr>
        <p:blipFill>
          <a:blip r:embed="rId5"/>
          <a:stretch>
            <a:fillRect/>
          </a:stretch>
        </p:blipFill>
        <p:spPr>
          <a:xfrm>
            <a:off x="1071538" y="4500570"/>
            <a:ext cx="7000924" cy="2357430"/>
          </a:xfrm>
          <a:prstGeom prst="rect">
            <a:avLst/>
          </a:prstGeom>
        </p:spPr>
      </p:pic>
      <p:sp>
        <p:nvSpPr>
          <p:cNvPr id="8"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Is technology moving so fast you cannot keep up?</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ock_000004319108Medium.jpg"/>
          <p:cNvPicPr>
            <a:picLocks noChangeAspect="1"/>
          </p:cNvPicPr>
          <p:nvPr/>
        </p:nvPicPr>
        <p:blipFill>
          <a:blip r:embed="rId3"/>
          <a:stretch>
            <a:fillRect/>
          </a:stretch>
        </p:blipFill>
        <p:spPr>
          <a:xfrm>
            <a:off x="0" y="1428736"/>
            <a:ext cx="9144000" cy="5429264"/>
          </a:xfrm>
          <a:prstGeom prst="rect">
            <a:avLst/>
          </a:prstGeom>
        </p:spPr>
      </p:pic>
      <p:pic>
        <p:nvPicPr>
          <p:cNvPr id="5" name="Picture 4" descr="iStock_000003037203Medium.jpg"/>
          <p:cNvPicPr>
            <a:picLocks noChangeAspect="1"/>
          </p:cNvPicPr>
          <p:nvPr/>
        </p:nvPicPr>
        <p:blipFill>
          <a:blip r:embed="rId4"/>
          <a:stretch>
            <a:fillRect/>
          </a:stretch>
        </p:blipFill>
        <p:spPr>
          <a:xfrm>
            <a:off x="0" y="1428736"/>
            <a:ext cx="8687107" cy="5429264"/>
          </a:xfrm>
          <a:prstGeom prst="rect">
            <a:avLst/>
          </a:prstGeom>
        </p:spPr>
      </p:pic>
      <p:pic>
        <p:nvPicPr>
          <p:cNvPr id="4" name="Picture 3" descr="Notebook Computer iStock_000006031857Small.jpg"/>
          <p:cNvPicPr>
            <a:picLocks noChangeAspect="1"/>
          </p:cNvPicPr>
          <p:nvPr/>
        </p:nvPicPr>
        <p:blipFill>
          <a:blip r:embed="rId5" cstate="print"/>
          <a:stretch>
            <a:fillRect/>
          </a:stretch>
        </p:blipFill>
        <p:spPr>
          <a:xfrm>
            <a:off x="3071802" y="1857364"/>
            <a:ext cx="2171047" cy="1510066"/>
          </a:xfrm>
          <a:prstGeom prst="rect">
            <a:avLst/>
          </a:prstGeom>
        </p:spPr>
      </p:pic>
      <p:pic>
        <p:nvPicPr>
          <p:cNvPr id="4098" name="Picture 2"/>
          <p:cNvPicPr>
            <a:picLocks noChangeAspect="1" noChangeArrowheads="1"/>
          </p:cNvPicPr>
          <p:nvPr/>
        </p:nvPicPr>
        <p:blipFill>
          <a:blip r:embed="rId6"/>
          <a:srcRect/>
          <a:stretch>
            <a:fillRect/>
          </a:stretch>
        </p:blipFill>
        <p:spPr bwMode="auto">
          <a:xfrm>
            <a:off x="5214942" y="1428736"/>
            <a:ext cx="4982680" cy="5429264"/>
          </a:xfrm>
          <a:prstGeom prst="rect">
            <a:avLst/>
          </a:prstGeom>
          <a:noFill/>
          <a:ln w="9525">
            <a:noFill/>
            <a:miter lim="800000"/>
            <a:headEnd/>
            <a:tailEnd/>
          </a:ln>
          <a:effectLst/>
        </p:spPr>
      </p:pic>
      <p:sp>
        <p:nvSpPr>
          <p:cNvPr id="11"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People create value</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pPr algn="l" eaLnBrk="1" hangingPunct="1"/>
            <a:r>
              <a:rPr lang="en-ZA" sz="2400" b="1" dirty="0" smtClean="0"/>
              <a:t>What is strategy?</a:t>
            </a:r>
          </a:p>
        </p:txBody>
      </p:sp>
      <p:pic>
        <p:nvPicPr>
          <p:cNvPr id="32771" name="Picture 2"/>
          <p:cNvPicPr>
            <a:picLocks noChangeAspect="1" noChangeArrowheads="1"/>
          </p:cNvPicPr>
          <p:nvPr/>
        </p:nvPicPr>
        <p:blipFill>
          <a:blip r:embed="rId3"/>
          <a:srcRect/>
          <a:stretch>
            <a:fillRect/>
          </a:stretch>
        </p:blipFill>
        <p:spPr bwMode="auto">
          <a:xfrm>
            <a:off x="1571625" y="1785938"/>
            <a:ext cx="7200900" cy="4076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pPr algn="l" eaLnBrk="1" hangingPunct="1"/>
            <a:r>
              <a:rPr lang="en-ZA" sz="2400" b="1" dirty="0" smtClean="0"/>
              <a:t>Strategy</a:t>
            </a:r>
          </a:p>
        </p:txBody>
      </p:sp>
      <p:sp>
        <p:nvSpPr>
          <p:cNvPr id="33795" name="Rectangle 3"/>
          <p:cNvSpPr>
            <a:spLocks noGrp="1" noChangeArrowheads="1"/>
          </p:cNvSpPr>
          <p:nvPr>
            <p:ph type="body" idx="1"/>
          </p:nvPr>
        </p:nvSpPr>
        <p:spPr/>
        <p:txBody>
          <a:bodyPr/>
          <a:lstStyle/>
          <a:p>
            <a:pPr eaLnBrk="1" hangingPunct="1"/>
            <a:r>
              <a:rPr lang="en-ZA" sz="1800" smtClean="0"/>
              <a:t>Doing the right things</a:t>
            </a:r>
          </a:p>
        </p:txBody>
      </p:sp>
      <p:sp>
        <p:nvSpPr>
          <p:cNvPr id="33796" name="TextBox 3"/>
          <p:cNvSpPr txBox="1">
            <a:spLocks noChangeArrowheads="1"/>
          </p:cNvSpPr>
          <p:nvPr/>
        </p:nvSpPr>
        <p:spPr bwMode="auto">
          <a:xfrm>
            <a:off x="1643063" y="5857875"/>
            <a:ext cx="6643687" cy="276999"/>
          </a:xfrm>
          <a:prstGeom prst="rect">
            <a:avLst/>
          </a:prstGeom>
          <a:noFill/>
          <a:ln w="9525">
            <a:noFill/>
            <a:miter lim="800000"/>
            <a:headEnd/>
            <a:tailEnd/>
          </a:ln>
        </p:spPr>
        <p:txBody>
          <a:bodyPr>
            <a:spAutoFit/>
          </a:bodyPr>
          <a:lstStyle/>
          <a:p>
            <a:r>
              <a:rPr lang="en-US" sz="1200" dirty="0"/>
              <a:t>Professor Malcolm McDonald</a:t>
            </a:r>
          </a:p>
        </p:txBody>
      </p:sp>
      <p:pic>
        <p:nvPicPr>
          <p:cNvPr id="33797" name="Picture 2"/>
          <p:cNvPicPr>
            <a:picLocks noChangeAspect="1" noChangeArrowheads="1"/>
          </p:cNvPicPr>
          <p:nvPr/>
        </p:nvPicPr>
        <p:blipFill>
          <a:blip r:embed="rId3"/>
          <a:srcRect/>
          <a:stretch>
            <a:fillRect/>
          </a:stretch>
        </p:blipFill>
        <p:spPr bwMode="auto">
          <a:xfrm>
            <a:off x="2214563" y="2428875"/>
            <a:ext cx="5715000" cy="3235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a:bodyPr>
          <a:lstStyle/>
          <a:p>
            <a:pPr algn="l" eaLnBrk="1" hangingPunct="1"/>
            <a:r>
              <a:rPr lang="en-ZA" sz="2400" b="1" dirty="0" smtClean="0"/>
              <a:t>Tactics</a:t>
            </a:r>
          </a:p>
        </p:txBody>
      </p:sp>
      <p:sp>
        <p:nvSpPr>
          <p:cNvPr id="34819" name="Rectangle 3"/>
          <p:cNvSpPr>
            <a:spLocks noGrp="1" noChangeArrowheads="1"/>
          </p:cNvSpPr>
          <p:nvPr>
            <p:ph type="body" idx="1"/>
          </p:nvPr>
        </p:nvSpPr>
        <p:spPr/>
        <p:txBody>
          <a:bodyPr/>
          <a:lstStyle/>
          <a:p>
            <a:pPr eaLnBrk="1" hangingPunct="1"/>
            <a:r>
              <a:rPr lang="en-ZA" sz="1800" smtClean="0"/>
              <a:t>Doing things right</a:t>
            </a:r>
          </a:p>
        </p:txBody>
      </p:sp>
      <p:pic>
        <p:nvPicPr>
          <p:cNvPr id="34821" name="Picture 2"/>
          <p:cNvPicPr>
            <a:picLocks noChangeAspect="1" noChangeArrowheads="1"/>
          </p:cNvPicPr>
          <p:nvPr/>
        </p:nvPicPr>
        <p:blipFill>
          <a:blip r:embed="rId3"/>
          <a:srcRect/>
          <a:stretch>
            <a:fillRect/>
          </a:stretch>
        </p:blipFill>
        <p:spPr bwMode="auto">
          <a:xfrm>
            <a:off x="2214563" y="2428875"/>
            <a:ext cx="5715000" cy="3235325"/>
          </a:xfrm>
          <a:prstGeom prst="rect">
            <a:avLst/>
          </a:prstGeom>
          <a:noFill/>
          <a:ln w="9525">
            <a:noFill/>
            <a:miter lim="800000"/>
            <a:headEnd/>
            <a:tailEnd/>
          </a:ln>
        </p:spPr>
      </p:pic>
      <p:sp>
        <p:nvSpPr>
          <p:cNvPr id="6" name="TextBox 3"/>
          <p:cNvSpPr txBox="1">
            <a:spLocks noChangeArrowheads="1"/>
          </p:cNvSpPr>
          <p:nvPr/>
        </p:nvSpPr>
        <p:spPr bwMode="auto">
          <a:xfrm>
            <a:off x="1643063" y="5857875"/>
            <a:ext cx="6643687" cy="276999"/>
          </a:xfrm>
          <a:prstGeom prst="rect">
            <a:avLst/>
          </a:prstGeom>
          <a:noFill/>
          <a:ln w="9525">
            <a:noFill/>
            <a:miter lim="800000"/>
            <a:headEnd/>
            <a:tailEnd/>
          </a:ln>
        </p:spPr>
        <p:txBody>
          <a:bodyPr>
            <a:spAutoFit/>
          </a:bodyPr>
          <a:lstStyle/>
          <a:p>
            <a:r>
              <a:rPr lang="en-US" sz="1200" dirty="0"/>
              <a:t>Professor Malcolm McDonald</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35845" name="Straight Connector 6"/>
          <p:cNvCxnSpPr>
            <a:cxnSpLocks noChangeShapeType="1"/>
            <a:stCxn id="35844" idx="0"/>
            <a:endCxn id="35844" idx="2"/>
          </p:cNvCxnSpPr>
          <p:nvPr/>
        </p:nvCxnSpPr>
        <p:spPr bwMode="auto">
          <a:xfrm rot="16200000" flipH="1">
            <a:off x="3285331" y="3679032"/>
            <a:ext cx="3787775" cy="1588"/>
          </a:xfrm>
          <a:prstGeom prst="line">
            <a:avLst/>
          </a:prstGeom>
          <a:noFill/>
          <a:ln w="19050" algn="ctr">
            <a:solidFill>
              <a:schemeClr val="tx1"/>
            </a:solidFill>
            <a:round/>
            <a:headEnd/>
            <a:tailEnd/>
          </a:ln>
        </p:spPr>
      </p:cxnSp>
      <p:cxnSp>
        <p:nvCxnSpPr>
          <p:cNvPr id="35846" name="Straight Connector 8"/>
          <p:cNvCxnSpPr>
            <a:cxnSpLocks noChangeShapeType="1"/>
            <a:stCxn id="35844" idx="1"/>
            <a:endCxn id="35844" idx="3"/>
          </p:cNvCxnSpPr>
          <p:nvPr/>
        </p:nvCxnSpPr>
        <p:spPr bwMode="auto">
          <a:xfrm rot="10800000" flipH="1">
            <a:off x="1714500" y="3679825"/>
            <a:ext cx="6929438" cy="1588"/>
          </a:xfrm>
          <a:prstGeom prst="line">
            <a:avLst/>
          </a:prstGeom>
          <a:noFill/>
          <a:ln w="19050" algn="ctr">
            <a:solidFill>
              <a:schemeClr val="tx1"/>
            </a:solidFill>
            <a:round/>
            <a:headEnd/>
            <a:tailEnd/>
          </a:ln>
        </p:spPr>
      </p:cxnSp>
      <p:sp>
        <p:nvSpPr>
          <p:cNvPr id="35847"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a:t>Strategy – Doing the right things </a:t>
            </a:r>
            <a:r>
              <a:rPr lang="en-US">
                <a:sym typeface="Wingdings" pitchFamily="2" charset="2"/>
              </a:rPr>
              <a:t></a:t>
            </a:r>
            <a:endParaRPr lang="en-US"/>
          </a:p>
        </p:txBody>
      </p:sp>
      <p:sp>
        <p:nvSpPr>
          <p:cNvPr id="35848"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a:t>Tactics – Doing things right </a:t>
            </a:r>
            <a:r>
              <a:rPr lang="en-US">
                <a:sym typeface="Wingdings" pitchFamily="2" charset="2"/>
              </a:rPr>
              <a:t></a:t>
            </a:r>
            <a:endParaRPr lang="en-US"/>
          </a:p>
        </p:txBody>
      </p:sp>
      <p:sp>
        <p:nvSpPr>
          <p:cNvPr id="10" name="Rectangle 2"/>
          <p:cNvSpPr>
            <a:spLocks noGrp="1" noChangeArrowheads="1"/>
          </p:cNvSpPr>
          <p:nvPr>
            <p:ph type="title"/>
          </p:nvPr>
        </p:nvSpPr>
        <p:spPr>
          <a:xfrm>
            <a:off x="457200" y="274638"/>
            <a:ext cx="8229600" cy="1143000"/>
          </a:xfrm>
        </p:spPr>
        <p:txBody>
          <a:bodyPr>
            <a:normAutofit/>
          </a:bodyPr>
          <a:lstStyle/>
          <a:p>
            <a:pPr algn="l" eaLnBrk="1" hangingPunct="1"/>
            <a:r>
              <a:rPr lang="en-ZA" sz="2400" b="1" dirty="0" smtClean="0"/>
              <a:t>Strategy versus tactics</a:t>
            </a:r>
          </a:p>
        </p:txBody>
      </p:sp>
      <p:sp>
        <p:nvSpPr>
          <p:cNvPr id="11" name="TextBox 3"/>
          <p:cNvSpPr txBox="1">
            <a:spLocks noChangeArrowheads="1"/>
          </p:cNvSpPr>
          <p:nvPr/>
        </p:nvSpPr>
        <p:spPr bwMode="auto">
          <a:xfrm>
            <a:off x="1571604" y="6357958"/>
            <a:ext cx="6643687" cy="276999"/>
          </a:xfrm>
          <a:prstGeom prst="rect">
            <a:avLst/>
          </a:prstGeom>
          <a:noFill/>
          <a:ln w="9525">
            <a:noFill/>
            <a:miter lim="800000"/>
            <a:headEnd/>
            <a:tailEnd/>
          </a:ln>
        </p:spPr>
        <p:txBody>
          <a:bodyPr>
            <a:spAutoFit/>
          </a:bodyPr>
          <a:lstStyle/>
          <a:p>
            <a:r>
              <a:rPr lang="en-US" sz="1200" dirty="0"/>
              <a:t>Professor Malcolm McDonald</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36869" name="Straight Connector 6"/>
          <p:cNvCxnSpPr>
            <a:cxnSpLocks noChangeShapeType="1"/>
            <a:stCxn id="36868" idx="0"/>
            <a:endCxn id="36868" idx="2"/>
          </p:cNvCxnSpPr>
          <p:nvPr/>
        </p:nvCxnSpPr>
        <p:spPr bwMode="auto">
          <a:xfrm rot="16200000" flipH="1">
            <a:off x="3285331" y="3679032"/>
            <a:ext cx="3787775" cy="1588"/>
          </a:xfrm>
          <a:prstGeom prst="line">
            <a:avLst/>
          </a:prstGeom>
          <a:noFill/>
          <a:ln w="19050" algn="ctr">
            <a:solidFill>
              <a:schemeClr val="tx1"/>
            </a:solidFill>
            <a:round/>
            <a:headEnd/>
            <a:tailEnd/>
          </a:ln>
        </p:spPr>
      </p:cxnSp>
      <p:cxnSp>
        <p:nvCxnSpPr>
          <p:cNvPr id="36870" name="Straight Connector 8"/>
          <p:cNvCxnSpPr>
            <a:cxnSpLocks noChangeShapeType="1"/>
            <a:stCxn id="36868" idx="1"/>
            <a:endCxn id="36868" idx="3"/>
          </p:cNvCxnSpPr>
          <p:nvPr/>
        </p:nvCxnSpPr>
        <p:spPr bwMode="auto">
          <a:xfrm rot="10800000" flipH="1">
            <a:off x="1714500" y="3679825"/>
            <a:ext cx="6929438" cy="1588"/>
          </a:xfrm>
          <a:prstGeom prst="line">
            <a:avLst/>
          </a:prstGeom>
          <a:noFill/>
          <a:ln w="19050" algn="ctr">
            <a:solidFill>
              <a:schemeClr val="tx1"/>
            </a:solidFill>
            <a:round/>
            <a:headEnd/>
            <a:tailEnd/>
          </a:ln>
        </p:spPr>
      </p:cxnSp>
      <p:pic>
        <p:nvPicPr>
          <p:cNvPr id="36871" name="Picture 2"/>
          <p:cNvPicPr>
            <a:picLocks noChangeAspect="1" noChangeArrowheads="1"/>
          </p:cNvPicPr>
          <p:nvPr/>
        </p:nvPicPr>
        <p:blipFill>
          <a:blip r:embed="rId3"/>
          <a:srcRect/>
          <a:stretch>
            <a:fillRect/>
          </a:stretch>
        </p:blipFill>
        <p:spPr bwMode="auto">
          <a:xfrm>
            <a:off x="5167313" y="1800225"/>
            <a:ext cx="3476625" cy="1843088"/>
          </a:xfrm>
          <a:prstGeom prst="rect">
            <a:avLst/>
          </a:prstGeom>
          <a:noFill/>
          <a:ln w="9525">
            <a:noFill/>
            <a:miter lim="800000"/>
            <a:headEnd/>
            <a:tailEnd/>
          </a:ln>
        </p:spPr>
      </p:pic>
      <p:sp>
        <p:nvSpPr>
          <p:cNvPr id="36872" name="TextBox 10"/>
          <p:cNvSpPr txBox="1">
            <a:spLocks noChangeArrowheads="1"/>
          </p:cNvSpPr>
          <p:nvPr/>
        </p:nvSpPr>
        <p:spPr bwMode="auto">
          <a:xfrm>
            <a:off x="6858000" y="1785938"/>
            <a:ext cx="1643063" cy="369887"/>
          </a:xfrm>
          <a:prstGeom prst="rect">
            <a:avLst/>
          </a:prstGeom>
          <a:noFill/>
          <a:ln w="9525">
            <a:noFill/>
            <a:miter lim="800000"/>
            <a:headEnd/>
            <a:tailEnd/>
          </a:ln>
        </p:spPr>
        <p:txBody>
          <a:bodyPr>
            <a:spAutoFit/>
          </a:bodyPr>
          <a:lstStyle/>
          <a:p>
            <a:pPr algn="r"/>
            <a:r>
              <a:rPr lang="en-US"/>
              <a:t>Thrive</a:t>
            </a:r>
          </a:p>
        </p:txBody>
      </p:sp>
      <p:sp>
        <p:nvSpPr>
          <p:cNvPr id="36873"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a:t>Strategy – Doing the right things </a:t>
            </a:r>
            <a:r>
              <a:rPr lang="en-US">
                <a:sym typeface="Wingdings" pitchFamily="2" charset="2"/>
              </a:rPr>
              <a:t></a:t>
            </a:r>
            <a:endParaRPr lang="en-US"/>
          </a:p>
        </p:txBody>
      </p:sp>
      <p:sp>
        <p:nvSpPr>
          <p:cNvPr id="36874"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a:t>Tactics – Doing things right </a:t>
            </a:r>
            <a:r>
              <a:rPr lang="en-US">
                <a:sym typeface="Wingdings" pitchFamily="2" charset="2"/>
              </a:rPr>
              <a:t></a:t>
            </a:r>
            <a:endParaRPr lang="en-US"/>
          </a:p>
        </p:txBody>
      </p:sp>
      <p:sp>
        <p:nvSpPr>
          <p:cNvPr id="12" name="Rectangle 2"/>
          <p:cNvSpPr>
            <a:spLocks noGrp="1" noChangeArrowheads="1"/>
          </p:cNvSpPr>
          <p:nvPr>
            <p:ph type="title"/>
          </p:nvPr>
        </p:nvSpPr>
        <p:spPr>
          <a:xfrm>
            <a:off x="457200" y="274638"/>
            <a:ext cx="8229600" cy="1143000"/>
          </a:xfrm>
        </p:spPr>
        <p:txBody>
          <a:bodyPr>
            <a:normAutofit/>
          </a:bodyPr>
          <a:lstStyle/>
          <a:p>
            <a:pPr algn="l" eaLnBrk="1" hangingPunct="1"/>
            <a:r>
              <a:rPr lang="en-ZA" sz="2400" b="1" dirty="0" smtClean="0"/>
              <a:t>Strategy versus tactics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37893" name="Straight Connector 6"/>
          <p:cNvCxnSpPr>
            <a:cxnSpLocks noChangeShapeType="1"/>
            <a:stCxn id="37892" idx="0"/>
            <a:endCxn id="37892" idx="2"/>
          </p:cNvCxnSpPr>
          <p:nvPr/>
        </p:nvCxnSpPr>
        <p:spPr bwMode="auto">
          <a:xfrm rot="16200000" flipH="1">
            <a:off x="3285331" y="3679032"/>
            <a:ext cx="3787775" cy="1588"/>
          </a:xfrm>
          <a:prstGeom prst="line">
            <a:avLst/>
          </a:prstGeom>
          <a:noFill/>
          <a:ln w="19050" algn="ctr">
            <a:solidFill>
              <a:schemeClr val="tx1"/>
            </a:solidFill>
            <a:round/>
            <a:headEnd/>
            <a:tailEnd/>
          </a:ln>
        </p:spPr>
      </p:cxnSp>
      <p:cxnSp>
        <p:nvCxnSpPr>
          <p:cNvPr id="37894" name="Straight Connector 8"/>
          <p:cNvCxnSpPr>
            <a:cxnSpLocks noChangeShapeType="1"/>
            <a:stCxn id="37892" idx="1"/>
            <a:endCxn id="37892" idx="3"/>
          </p:cNvCxnSpPr>
          <p:nvPr/>
        </p:nvCxnSpPr>
        <p:spPr bwMode="auto">
          <a:xfrm rot="10800000" flipH="1">
            <a:off x="1714500" y="3679825"/>
            <a:ext cx="6929438" cy="1588"/>
          </a:xfrm>
          <a:prstGeom prst="line">
            <a:avLst/>
          </a:prstGeom>
          <a:noFill/>
          <a:ln w="19050" algn="ctr">
            <a:solidFill>
              <a:schemeClr val="tx1"/>
            </a:solidFill>
            <a:round/>
            <a:headEnd/>
            <a:tailEnd/>
          </a:ln>
        </p:spPr>
      </p:cxnSp>
      <p:sp>
        <p:nvSpPr>
          <p:cNvPr id="37895"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a:t>Strategy – Doing the right things </a:t>
            </a:r>
            <a:r>
              <a:rPr lang="en-US">
                <a:sym typeface="Wingdings" pitchFamily="2" charset="2"/>
              </a:rPr>
              <a:t></a:t>
            </a:r>
            <a:endParaRPr lang="en-US"/>
          </a:p>
        </p:txBody>
      </p:sp>
      <p:sp>
        <p:nvSpPr>
          <p:cNvPr id="37896"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a:t>Tactics – Doing things right </a:t>
            </a:r>
            <a:r>
              <a:rPr lang="en-US">
                <a:sym typeface="Wingdings" pitchFamily="2" charset="2"/>
              </a:rPr>
              <a:t></a:t>
            </a:r>
            <a:endParaRPr lang="en-US"/>
          </a:p>
        </p:txBody>
      </p:sp>
      <p:pic>
        <p:nvPicPr>
          <p:cNvPr id="37897" name="Picture 3"/>
          <p:cNvPicPr>
            <a:picLocks noChangeAspect="1" noChangeArrowheads="1"/>
          </p:cNvPicPr>
          <p:nvPr/>
        </p:nvPicPr>
        <p:blipFill>
          <a:blip r:embed="rId3"/>
          <a:srcRect/>
          <a:stretch>
            <a:fillRect/>
          </a:stretch>
        </p:blipFill>
        <p:spPr bwMode="auto">
          <a:xfrm>
            <a:off x="5214938" y="3714750"/>
            <a:ext cx="3429000" cy="1857375"/>
          </a:xfrm>
          <a:prstGeom prst="rect">
            <a:avLst/>
          </a:prstGeom>
          <a:noFill/>
          <a:ln w="9525">
            <a:noFill/>
            <a:miter lim="800000"/>
            <a:headEnd/>
            <a:tailEnd/>
          </a:ln>
        </p:spPr>
      </p:pic>
      <p:sp>
        <p:nvSpPr>
          <p:cNvPr id="37898" name="TextBox 18"/>
          <p:cNvSpPr txBox="1">
            <a:spLocks noChangeArrowheads="1"/>
          </p:cNvSpPr>
          <p:nvPr/>
        </p:nvSpPr>
        <p:spPr bwMode="auto">
          <a:xfrm>
            <a:off x="7215188" y="5214938"/>
            <a:ext cx="1285875" cy="369887"/>
          </a:xfrm>
          <a:prstGeom prst="rect">
            <a:avLst/>
          </a:prstGeom>
          <a:noFill/>
          <a:ln w="9525">
            <a:noFill/>
            <a:miter lim="800000"/>
            <a:headEnd/>
            <a:tailEnd/>
          </a:ln>
        </p:spPr>
        <p:txBody>
          <a:bodyPr>
            <a:spAutoFit/>
          </a:bodyPr>
          <a:lstStyle/>
          <a:p>
            <a:pPr algn="r"/>
            <a:r>
              <a:rPr lang="en-US">
                <a:solidFill>
                  <a:schemeClr val="bg1"/>
                </a:solidFill>
              </a:rPr>
              <a:t>Survive</a:t>
            </a:r>
          </a:p>
        </p:txBody>
      </p:sp>
      <p:sp>
        <p:nvSpPr>
          <p:cNvPr id="12" name="Rectangle 2"/>
          <p:cNvSpPr>
            <a:spLocks noGrp="1" noChangeArrowheads="1"/>
          </p:cNvSpPr>
          <p:nvPr>
            <p:ph type="title"/>
          </p:nvPr>
        </p:nvSpPr>
        <p:spPr>
          <a:xfrm>
            <a:off x="457200" y="274638"/>
            <a:ext cx="8229600" cy="1143000"/>
          </a:xfrm>
        </p:spPr>
        <p:txBody>
          <a:bodyPr>
            <a:normAutofit/>
          </a:bodyPr>
          <a:lstStyle/>
          <a:p>
            <a:pPr algn="l" eaLnBrk="1" hangingPunct="1"/>
            <a:r>
              <a:rPr lang="en-ZA" sz="2400" b="1" dirty="0" smtClean="0"/>
              <a:t>Strategy versus tactics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38917" name="Straight Connector 6"/>
          <p:cNvCxnSpPr>
            <a:cxnSpLocks noChangeShapeType="1"/>
            <a:stCxn id="38916" idx="0"/>
            <a:endCxn id="38916" idx="2"/>
          </p:cNvCxnSpPr>
          <p:nvPr/>
        </p:nvCxnSpPr>
        <p:spPr bwMode="auto">
          <a:xfrm rot="16200000" flipH="1">
            <a:off x="3285331" y="3679032"/>
            <a:ext cx="3787775" cy="1588"/>
          </a:xfrm>
          <a:prstGeom prst="line">
            <a:avLst/>
          </a:prstGeom>
          <a:noFill/>
          <a:ln w="19050" algn="ctr">
            <a:solidFill>
              <a:schemeClr val="tx1"/>
            </a:solidFill>
            <a:round/>
            <a:headEnd/>
            <a:tailEnd/>
          </a:ln>
        </p:spPr>
      </p:cxnSp>
      <p:cxnSp>
        <p:nvCxnSpPr>
          <p:cNvPr id="38918" name="Straight Connector 8"/>
          <p:cNvCxnSpPr>
            <a:cxnSpLocks noChangeShapeType="1"/>
            <a:stCxn id="38916" idx="1"/>
            <a:endCxn id="38916" idx="3"/>
          </p:cNvCxnSpPr>
          <p:nvPr/>
        </p:nvCxnSpPr>
        <p:spPr bwMode="auto">
          <a:xfrm rot="10800000" flipH="1">
            <a:off x="1714500" y="3679825"/>
            <a:ext cx="6929438" cy="1588"/>
          </a:xfrm>
          <a:prstGeom prst="line">
            <a:avLst/>
          </a:prstGeom>
          <a:noFill/>
          <a:ln w="19050" algn="ctr">
            <a:solidFill>
              <a:schemeClr val="tx1"/>
            </a:solidFill>
            <a:round/>
            <a:headEnd/>
            <a:tailEnd/>
          </a:ln>
        </p:spPr>
      </p:cxnSp>
      <p:sp>
        <p:nvSpPr>
          <p:cNvPr id="38919"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a:t>Strategy – Doing the right things </a:t>
            </a:r>
            <a:r>
              <a:rPr lang="en-US">
                <a:sym typeface="Wingdings" pitchFamily="2" charset="2"/>
              </a:rPr>
              <a:t></a:t>
            </a:r>
            <a:endParaRPr lang="en-US"/>
          </a:p>
        </p:txBody>
      </p:sp>
      <p:sp>
        <p:nvSpPr>
          <p:cNvPr id="38920"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a:t>Tactics – Doing things right </a:t>
            </a:r>
            <a:r>
              <a:rPr lang="en-US">
                <a:sym typeface="Wingdings" pitchFamily="2" charset="2"/>
              </a:rPr>
              <a:t></a:t>
            </a:r>
            <a:endParaRPr lang="en-US"/>
          </a:p>
        </p:txBody>
      </p:sp>
      <p:pic>
        <p:nvPicPr>
          <p:cNvPr id="38921" name="Picture 2"/>
          <p:cNvPicPr>
            <a:picLocks noChangeAspect="1" noChangeArrowheads="1"/>
          </p:cNvPicPr>
          <p:nvPr/>
        </p:nvPicPr>
        <p:blipFill>
          <a:blip r:embed="rId3"/>
          <a:srcRect/>
          <a:stretch>
            <a:fillRect/>
          </a:stretch>
        </p:blipFill>
        <p:spPr bwMode="auto">
          <a:xfrm>
            <a:off x="2571750" y="2857500"/>
            <a:ext cx="1552575" cy="1628775"/>
          </a:xfrm>
          <a:prstGeom prst="rect">
            <a:avLst/>
          </a:prstGeom>
          <a:noFill/>
          <a:ln w="9525">
            <a:noFill/>
            <a:miter lim="800000"/>
            <a:headEnd/>
            <a:tailEnd/>
          </a:ln>
        </p:spPr>
      </p:pic>
      <p:sp>
        <p:nvSpPr>
          <p:cNvPr id="38922" name="TextBox 13"/>
          <p:cNvSpPr txBox="1">
            <a:spLocks noChangeArrowheads="1"/>
          </p:cNvSpPr>
          <p:nvPr/>
        </p:nvSpPr>
        <p:spPr bwMode="auto">
          <a:xfrm>
            <a:off x="3000375" y="3487738"/>
            <a:ext cx="642938" cy="369887"/>
          </a:xfrm>
          <a:prstGeom prst="rect">
            <a:avLst/>
          </a:prstGeom>
          <a:noFill/>
          <a:ln w="9525">
            <a:noFill/>
            <a:miter lim="800000"/>
            <a:headEnd/>
            <a:tailEnd/>
          </a:ln>
        </p:spPr>
        <p:txBody>
          <a:bodyPr>
            <a:spAutoFit/>
          </a:bodyPr>
          <a:lstStyle/>
          <a:p>
            <a:pPr algn="ctr"/>
            <a:r>
              <a:rPr lang="en-US"/>
              <a:t>Die</a:t>
            </a:r>
          </a:p>
        </p:txBody>
      </p:sp>
      <p:sp>
        <p:nvSpPr>
          <p:cNvPr id="13" name="Rectangle 2"/>
          <p:cNvSpPr>
            <a:spLocks noGrp="1" noChangeArrowheads="1"/>
          </p:cNvSpPr>
          <p:nvPr>
            <p:ph type="title"/>
          </p:nvPr>
        </p:nvSpPr>
        <p:spPr>
          <a:xfrm>
            <a:off x="457200" y="274638"/>
            <a:ext cx="8229600" cy="1143000"/>
          </a:xfrm>
        </p:spPr>
        <p:txBody>
          <a:bodyPr>
            <a:normAutofit/>
          </a:bodyPr>
          <a:lstStyle/>
          <a:p>
            <a:pPr algn="l" eaLnBrk="1" hangingPunct="1"/>
            <a:r>
              <a:rPr lang="en-ZA" sz="2400" b="1" dirty="0" smtClean="0"/>
              <a:t>Strategy versus tactics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a:bodyPr>
          <a:lstStyle/>
          <a:p>
            <a:pPr algn="l" eaLnBrk="1" hangingPunct="1"/>
            <a:r>
              <a:rPr lang="en-ZA" sz="2400" b="1" dirty="0" smtClean="0"/>
              <a:t>Strategy versus tactics</a:t>
            </a:r>
          </a:p>
        </p:txBody>
      </p:sp>
      <p:sp>
        <p:nvSpPr>
          <p:cNvPr id="39940"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39941" name="Straight Connector 6"/>
          <p:cNvCxnSpPr>
            <a:cxnSpLocks noChangeShapeType="1"/>
            <a:stCxn id="39940" idx="0"/>
            <a:endCxn id="39940" idx="2"/>
          </p:cNvCxnSpPr>
          <p:nvPr/>
        </p:nvCxnSpPr>
        <p:spPr bwMode="auto">
          <a:xfrm rot="16200000" flipH="1">
            <a:off x="3285331" y="3679032"/>
            <a:ext cx="3787775" cy="1588"/>
          </a:xfrm>
          <a:prstGeom prst="line">
            <a:avLst/>
          </a:prstGeom>
          <a:noFill/>
          <a:ln w="19050" algn="ctr">
            <a:solidFill>
              <a:schemeClr val="tx1"/>
            </a:solidFill>
            <a:round/>
            <a:headEnd/>
            <a:tailEnd/>
          </a:ln>
        </p:spPr>
      </p:cxnSp>
      <p:cxnSp>
        <p:nvCxnSpPr>
          <p:cNvPr id="39942" name="Straight Connector 8"/>
          <p:cNvCxnSpPr>
            <a:cxnSpLocks noChangeShapeType="1"/>
            <a:stCxn id="39940" idx="1"/>
            <a:endCxn id="39940" idx="3"/>
          </p:cNvCxnSpPr>
          <p:nvPr/>
        </p:nvCxnSpPr>
        <p:spPr bwMode="auto">
          <a:xfrm rot="10800000" flipH="1">
            <a:off x="1714500" y="3679825"/>
            <a:ext cx="6929438" cy="1588"/>
          </a:xfrm>
          <a:prstGeom prst="line">
            <a:avLst/>
          </a:prstGeom>
          <a:noFill/>
          <a:ln w="19050" algn="ctr">
            <a:solidFill>
              <a:schemeClr val="tx1"/>
            </a:solidFill>
            <a:round/>
            <a:headEnd/>
            <a:tailEnd/>
          </a:ln>
        </p:spPr>
      </p:cxnSp>
      <p:sp>
        <p:nvSpPr>
          <p:cNvPr id="39943"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a:t>Strategy – Doing the right things </a:t>
            </a:r>
            <a:r>
              <a:rPr lang="en-US">
                <a:sym typeface="Wingdings" pitchFamily="2" charset="2"/>
              </a:rPr>
              <a:t></a:t>
            </a:r>
            <a:endParaRPr lang="en-US"/>
          </a:p>
        </p:txBody>
      </p:sp>
      <p:sp>
        <p:nvSpPr>
          <p:cNvPr id="39944"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a:t>Tactics – Doing things right </a:t>
            </a:r>
            <a:r>
              <a:rPr lang="en-US">
                <a:sym typeface="Wingdings" pitchFamily="2" charset="2"/>
              </a:rPr>
              <a:t></a:t>
            </a:r>
            <a:endParaRPr lang="en-US"/>
          </a:p>
        </p:txBody>
      </p:sp>
      <p:pic>
        <p:nvPicPr>
          <p:cNvPr id="39945" name="Picture 2"/>
          <p:cNvPicPr>
            <a:picLocks noChangeAspect="1" noChangeArrowheads="1"/>
          </p:cNvPicPr>
          <p:nvPr/>
        </p:nvPicPr>
        <p:blipFill>
          <a:blip r:embed="rId3"/>
          <a:srcRect/>
          <a:stretch>
            <a:fillRect/>
          </a:stretch>
        </p:blipFill>
        <p:spPr bwMode="auto">
          <a:xfrm>
            <a:off x="1714500" y="3695700"/>
            <a:ext cx="3429000" cy="1919288"/>
          </a:xfrm>
          <a:prstGeom prst="rect">
            <a:avLst/>
          </a:prstGeom>
          <a:noFill/>
          <a:ln w="9525">
            <a:noFill/>
            <a:miter lim="800000"/>
            <a:headEnd/>
            <a:tailEnd/>
          </a:ln>
        </p:spPr>
      </p:pic>
      <p:sp>
        <p:nvSpPr>
          <p:cNvPr id="39946" name="TextBox 13"/>
          <p:cNvSpPr txBox="1">
            <a:spLocks noChangeArrowheads="1"/>
          </p:cNvSpPr>
          <p:nvPr/>
        </p:nvSpPr>
        <p:spPr bwMode="auto">
          <a:xfrm>
            <a:off x="1714500" y="5202238"/>
            <a:ext cx="1714500" cy="369887"/>
          </a:xfrm>
          <a:prstGeom prst="rect">
            <a:avLst/>
          </a:prstGeom>
          <a:noFill/>
          <a:ln w="9525">
            <a:noFill/>
            <a:miter lim="800000"/>
            <a:headEnd/>
            <a:tailEnd/>
          </a:ln>
        </p:spPr>
        <p:txBody>
          <a:bodyPr>
            <a:spAutoFit/>
          </a:bodyPr>
          <a:lstStyle/>
          <a:p>
            <a:r>
              <a:rPr lang="en-US">
                <a:solidFill>
                  <a:schemeClr val="bg1"/>
                </a:solidFill>
              </a:rPr>
              <a:t>Die slowly</a:t>
            </a:r>
          </a:p>
        </p:txBody>
      </p:sp>
      <p:pic>
        <p:nvPicPr>
          <p:cNvPr id="39947" name="Picture 3"/>
          <p:cNvPicPr>
            <a:picLocks noChangeAspect="1" noChangeArrowheads="1"/>
          </p:cNvPicPr>
          <p:nvPr/>
        </p:nvPicPr>
        <p:blipFill>
          <a:blip r:embed="rId4"/>
          <a:srcRect/>
          <a:stretch>
            <a:fillRect/>
          </a:stretch>
        </p:blipFill>
        <p:spPr bwMode="auto">
          <a:xfrm>
            <a:off x="1714500" y="1785938"/>
            <a:ext cx="3429000" cy="1857375"/>
          </a:xfrm>
          <a:prstGeom prst="rect">
            <a:avLst/>
          </a:prstGeom>
          <a:noFill/>
          <a:ln w="9525">
            <a:noFill/>
            <a:miter lim="800000"/>
            <a:headEnd/>
            <a:tailEnd/>
          </a:ln>
        </p:spPr>
      </p:pic>
      <p:sp>
        <p:nvSpPr>
          <p:cNvPr id="39948" name="TextBox 15"/>
          <p:cNvSpPr txBox="1">
            <a:spLocks noChangeArrowheads="1"/>
          </p:cNvSpPr>
          <p:nvPr/>
        </p:nvSpPr>
        <p:spPr bwMode="auto">
          <a:xfrm>
            <a:off x="1857375" y="1857375"/>
            <a:ext cx="1285875" cy="369888"/>
          </a:xfrm>
          <a:prstGeom prst="rect">
            <a:avLst/>
          </a:prstGeom>
          <a:noFill/>
          <a:ln w="9525">
            <a:noFill/>
            <a:miter lim="800000"/>
            <a:headEnd/>
            <a:tailEnd/>
          </a:ln>
        </p:spPr>
        <p:txBody>
          <a:bodyPr>
            <a:spAutoFit/>
          </a:bodyPr>
          <a:lstStyle/>
          <a:p>
            <a:r>
              <a:rPr lang="en-US">
                <a:solidFill>
                  <a:schemeClr val="bg1"/>
                </a:solidFill>
              </a:rPr>
              <a:t>Die fast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a:stretch>
            <a:fillRect/>
          </a:stretch>
        </p:blipFill>
        <p:spPr>
          <a:xfrm>
            <a:off x="0" y="1428736"/>
            <a:ext cx="9144000" cy="5429264"/>
          </a:xfrm>
          <a:prstGeom prst="rect">
            <a:avLst/>
          </a:prstGeom>
        </p:spPr>
      </p:pic>
      <p:sp>
        <p:nvSpPr>
          <p:cNvPr id="10"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Achieving success</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pPr algn="l" eaLnBrk="1" hangingPunct="1"/>
            <a:r>
              <a:rPr lang="en-ZA" sz="2400" b="1" dirty="0" smtClean="0"/>
              <a:t>Strategy versus tactics</a:t>
            </a:r>
          </a:p>
        </p:txBody>
      </p:sp>
      <p:sp>
        <p:nvSpPr>
          <p:cNvPr id="40964" name="Rectangle 4"/>
          <p:cNvSpPr>
            <a:spLocks noChangeArrowheads="1"/>
          </p:cNvSpPr>
          <p:nvPr/>
        </p:nvSpPr>
        <p:spPr bwMode="auto">
          <a:xfrm>
            <a:off x="1714500" y="1785938"/>
            <a:ext cx="6929438" cy="3786187"/>
          </a:xfrm>
          <a:prstGeom prst="rect">
            <a:avLst/>
          </a:prstGeom>
          <a:solidFill>
            <a:schemeClr val="accent1"/>
          </a:solidFill>
          <a:ln w="9525" algn="ctr">
            <a:solidFill>
              <a:schemeClr val="tx1"/>
            </a:solidFill>
            <a:round/>
            <a:headEnd/>
            <a:tailEnd/>
          </a:ln>
        </p:spPr>
        <p:txBody>
          <a:bodyPr/>
          <a:lstStyle/>
          <a:p>
            <a:endParaRPr lang="en-US"/>
          </a:p>
        </p:txBody>
      </p:sp>
      <p:cxnSp>
        <p:nvCxnSpPr>
          <p:cNvPr id="40965" name="Straight Connector 6"/>
          <p:cNvCxnSpPr>
            <a:cxnSpLocks noChangeShapeType="1"/>
            <a:stCxn id="40964" idx="0"/>
            <a:endCxn id="40964" idx="2"/>
          </p:cNvCxnSpPr>
          <p:nvPr/>
        </p:nvCxnSpPr>
        <p:spPr bwMode="auto">
          <a:xfrm rot="16200000" flipH="1">
            <a:off x="3285331" y="3679032"/>
            <a:ext cx="3787775" cy="1588"/>
          </a:xfrm>
          <a:prstGeom prst="line">
            <a:avLst/>
          </a:prstGeom>
          <a:noFill/>
          <a:ln w="19050" algn="ctr">
            <a:solidFill>
              <a:schemeClr val="tx1"/>
            </a:solidFill>
            <a:round/>
            <a:headEnd/>
            <a:tailEnd/>
          </a:ln>
        </p:spPr>
      </p:cxnSp>
      <p:pic>
        <p:nvPicPr>
          <p:cNvPr id="40966" name="Picture 2"/>
          <p:cNvPicPr>
            <a:picLocks noChangeAspect="1" noChangeArrowheads="1"/>
          </p:cNvPicPr>
          <p:nvPr/>
        </p:nvPicPr>
        <p:blipFill>
          <a:blip r:embed="rId3"/>
          <a:srcRect/>
          <a:stretch>
            <a:fillRect/>
          </a:stretch>
        </p:blipFill>
        <p:spPr bwMode="auto">
          <a:xfrm>
            <a:off x="5214938" y="1785938"/>
            <a:ext cx="3429000" cy="1857375"/>
          </a:xfrm>
          <a:prstGeom prst="rect">
            <a:avLst/>
          </a:prstGeom>
          <a:noFill/>
          <a:ln w="9525">
            <a:noFill/>
            <a:miter lim="800000"/>
            <a:headEnd/>
            <a:tailEnd/>
          </a:ln>
        </p:spPr>
      </p:pic>
      <p:cxnSp>
        <p:nvCxnSpPr>
          <p:cNvPr id="40967" name="Straight Connector 8"/>
          <p:cNvCxnSpPr>
            <a:cxnSpLocks noChangeShapeType="1"/>
            <a:stCxn id="40964" idx="1"/>
            <a:endCxn id="40964" idx="3"/>
          </p:cNvCxnSpPr>
          <p:nvPr/>
        </p:nvCxnSpPr>
        <p:spPr bwMode="auto">
          <a:xfrm rot="10800000" flipH="1">
            <a:off x="1714500" y="3679825"/>
            <a:ext cx="6929438" cy="1588"/>
          </a:xfrm>
          <a:prstGeom prst="line">
            <a:avLst/>
          </a:prstGeom>
          <a:noFill/>
          <a:ln w="19050" algn="ctr">
            <a:solidFill>
              <a:schemeClr val="tx1"/>
            </a:solidFill>
            <a:round/>
            <a:headEnd/>
            <a:tailEnd/>
          </a:ln>
        </p:spPr>
      </p:cxnSp>
      <p:sp>
        <p:nvSpPr>
          <p:cNvPr id="40968" name="TextBox 10"/>
          <p:cNvSpPr txBox="1">
            <a:spLocks noChangeArrowheads="1"/>
          </p:cNvSpPr>
          <p:nvPr/>
        </p:nvSpPr>
        <p:spPr bwMode="auto">
          <a:xfrm>
            <a:off x="6858000" y="1785938"/>
            <a:ext cx="1643063" cy="369887"/>
          </a:xfrm>
          <a:prstGeom prst="rect">
            <a:avLst/>
          </a:prstGeom>
          <a:noFill/>
          <a:ln w="9525">
            <a:noFill/>
            <a:miter lim="800000"/>
            <a:headEnd/>
            <a:tailEnd/>
          </a:ln>
        </p:spPr>
        <p:txBody>
          <a:bodyPr>
            <a:spAutoFit/>
          </a:bodyPr>
          <a:lstStyle/>
          <a:p>
            <a:pPr algn="r"/>
            <a:r>
              <a:rPr lang="en-US"/>
              <a:t>Thrive</a:t>
            </a:r>
          </a:p>
        </p:txBody>
      </p:sp>
      <p:sp>
        <p:nvSpPr>
          <p:cNvPr id="40969" name="TextBox 11"/>
          <p:cNvSpPr txBox="1">
            <a:spLocks noChangeArrowheads="1"/>
          </p:cNvSpPr>
          <p:nvPr/>
        </p:nvSpPr>
        <p:spPr bwMode="auto">
          <a:xfrm>
            <a:off x="1643063" y="5715000"/>
            <a:ext cx="6643687" cy="369888"/>
          </a:xfrm>
          <a:prstGeom prst="rect">
            <a:avLst/>
          </a:prstGeom>
          <a:noFill/>
          <a:ln w="9525">
            <a:noFill/>
            <a:miter lim="800000"/>
            <a:headEnd/>
            <a:tailEnd/>
          </a:ln>
        </p:spPr>
        <p:txBody>
          <a:bodyPr>
            <a:spAutoFit/>
          </a:bodyPr>
          <a:lstStyle/>
          <a:p>
            <a:r>
              <a:rPr lang="en-US"/>
              <a:t>Strategy – Doing the right things </a:t>
            </a:r>
            <a:r>
              <a:rPr lang="en-US">
                <a:sym typeface="Wingdings" pitchFamily="2" charset="2"/>
              </a:rPr>
              <a:t></a:t>
            </a:r>
            <a:endParaRPr lang="en-US"/>
          </a:p>
        </p:txBody>
      </p:sp>
      <p:pic>
        <p:nvPicPr>
          <p:cNvPr id="40970" name="Picture 3"/>
          <p:cNvPicPr>
            <a:picLocks noChangeAspect="1" noChangeArrowheads="1"/>
          </p:cNvPicPr>
          <p:nvPr/>
        </p:nvPicPr>
        <p:blipFill>
          <a:blip r:embed="rId4"/>
          <a:srcRect/>
          <a:stretch>
            <a:fillRect/>
          </a:stretch>
        </p:blipFill>
        <p:spPr bwMode="auto">
          <a:xfrm>
            <a:off x="5214938" y="3714750"/>
            <a:ext cx="3429000" cy="1857375"/>
          </a:xfrm>
          <a:prstGeom prst="rect">
            <a:avLst/>
          </a:prstGeom>
          <a:noFill/>
          <a:ln w="9525">
            <a:noFill/>
            <a:miter lim="800000"/>
            <a:headEnd/>
            <a:tailEnd/>
          </a:ln>
        </p:spPr>
      </p:pic>
      <p:sp>
        <p:nvSpPr>
          <p:cNvPr id="40971" name="TextBox 16"/>
          <p:cNvSpPr txBox="1">
            <a:spLocks noChangeArrowheads="1"/>
          </p:cNvSpPr>
          <p:nvPr/>
        </p:nvSpPr>
        <p:spPr bwMode="auto">
          <a:xfrm rot="-5400000">
            <a:off x="-1922462" y="2136775"/>
            <a:ext cx="6643688" cy="369887"/>
          </a:xfrm>
          <a:prstGeom prst="rect">
            <a:avLst/>
          </a:prstGeom>
          <a:noFill/>
          <a:ln w="9525">
            <a:noFill/>
            <a:miter lim="800000"/>
            <a:headEnd/>
            <a:tailEnd/>
          </a:ln>
        </p:spPr>
        <p:txBody>
          <a:bodyPr>
            <a:spAutoFit/>
          </a:bodyPr>
          <a:lstStyle/>
          <a:p>
            <a:r>
              <a:rPr lang="en-US"/>
              <a:t>Tactics – Doing things right </a:t>
            </a:r>
            <a:r>
              <a:rPr lang="en-US">
                <a:sym typeface="Wingdings" pitchFamily="2" charset="2"/>
              </a:rPr>
              <a:t></a:t>
            </a:r>
            <a:endParaRPr lang="en-US"/>
          </a:p>
        </p:txBody>
      </p:sp>
      <p:sp>
        <p:nvSpPr>
          <p:cNvPr id="40972" name="TextBox 18"/>
          <p:cNvSpPr txBox="1">
            <a:spLocks noChangeArrowheads="1"/>
          </p:cNvSpPr>
          <p:nvPr/>
        </p:nvSpPr>
        <p:spPr bwMode="auto">
          <a:xfrm>
            <a:off x="7215188" y="5214938"/>
            <a:ext cx="1285875" cy="369887"/>
          </a:xfrm>
          <a:prstGeom prst="rect">
            <a:avLst/>
          </a:prstGeom>
          <a:noFill/>
          <a:ln w="9525">
            <a:noFill/>
            <a:miter lim="800000"/>
            <a:headEnd/>
            <a:tailEnd/>
          </a:ln>
        </p:spPr>
        <p:txBody>
          <a:bodyPr>
            <a:spAutoFit/>
          </a:bodyPr>
          <a:lstStyle/>
          <a:p>
            <a:pPr algn="r"/>
            <a:r>
              <a:rPr lang="en-US">
                <a:solidFill>
                  <a:schemeClr val="bg1"/>
                </a:solidFill>
              </a:rPr>
              <a:t>Survive</a:t>
            </a:r>
          </a:p>
        </p:txBody>
      </p:sp>
      <p:pic>
        <p:nvPicPr>
          <p:cNvPr id="40973" name="Picture 2"/>
          <p:cNvPicPr>
            <a:picLocks noChangeAspect="1" noChangeArrowheads="1"/>
          </p:cNvPicPr>
          <p:nvPr/>
        </p:nvPicPr>
        <p:blipFill>
          <a:blip r:embed="rId5"/>
          <a:srcRect/>
          <a:stretch>
            <a:fillRect/>
          </a:stretch>
        </p:blipFill>
        <p:spPr bwMode="auto">
          <a:xfrm>
            <a:off x="1714500" y="3695700"/>
            <a:ext cx="3429000" cy="1919288"/>
          </a:xfrm>
          <a:prstGeom prst="rect">
            <a:avLst/>
          </a:prstGeom>
          <a:noFill/>
          <a:ln w="9525">
            <a:noFill/>
            <a:miter lim="800000"/>
            <a:headEnd/>
            <a:tailEnd/>
          </a:ln>
        </p:spPr>
      </p:pic>
      <p:sp>
        <p:nvSpPr>
          <p:cNvPr id="40974" name="TextBox 13"/>
          <p:cNvSpPr txBox="1">
            <a:spLocks noChangeArrowheads="1"/>
          </p:cNvSpPr>
          <p:nvPr/>
        </p:nvSpPr>
        <p:spPr bwMode="auto">
          <a:xfrm>
            <a:off x="1714500" y="5202238"/>
            <a:ext cx="1714500" cy="369887"/>
          </a:xfrm>
          <a:prstGeom prst="rect">
            <a:avLst/>
          </a:prstGeom>
          <a:noFill/>
          <a:ln w="9525">
            <a:noFill/>
            <a:miter lim="800000"/>
            <a:headEnd/>
            <a:tailEnd/>
          </a:ln>
        </p:spPr>
        <p:txBody>
          <a:bodyPr>
            <a:spAutoFit/>
          </a:bodyPr>
          <a:lstStyle/>
          <a:p>
            <a:r>
              <a:rPr lang="en-US">
                <a:solidFill>
                  <a:schemeClr val="bg1"/>
                </a:solidFill>
              </a:rPr>
              <a:t>Die slowly</a:t>
            </a:r>
          </a:p>
        </p:txBody>
      </p:sp>
      <p:pic>
        <p:nvPicPr>
          <p:cNvPr id="40975" name="Picture 3"/>
          <p:cNvPicPr>
            <a:picLocks noChangeAspect="1" noChangeArrowheads="1"/>
          </p:cNvPicPr>
          <p:nvPr/>
        </p:nvPicPr>
        <p:blipFill>
          <a:blip r:embed="rId6"/>
          <a:srcRect/>
          <a:stretch>
            <a:fillRect/>
          </a:stretch>
        </p:blipFill>
        <p:spPr bwMode="auto">
          <a:xfrm>
            <a:off x="1714500" y="1785938"/>
            <a:ext cx="3429000" cy="1857375"/>
          </a:xfrm>
          <a:prstGeom prst="rect">
            <a:avLst/>
          </a:prstGeom>
          <a:noFill/>
          <a:ln w="9525">
            <a:noFill/>
            <a:miter lim="800000"/>
            <a:headEnd/>
            <a:tailEnd/>
          </a:ln>
        </p:spPr>
      </p:pic>
      <p:sp>
        <p:nvSpPr>
          <p:cNvPr id="40976" name="TextBox 15"/>
          <p:cNvSpPr txBox="1">
            <a:spLocks noChangeArrowheads="1"/>
          </p:cNvSpPr>
          <p:nvPr/>
        </p:nvSpPr>
        <p:spPr bwMode="auto">
          <a:xfrm>
            <a:off x="1857375" y="1857375"/>
            <a:ext cx="1285875" cy="369888"/>
          </a:xfrm>
          <a:prstGeom prst="rect">
            <a:avLst/>
          </a:prstGeom>
          <a:noFill/>
          <a:ln w="9525">
            <a:noFill/>
            <a:miter lim="800000"/>
            <a:headEnd/>
            <a:tailEnd/>
          </a:ln>
        </p:spPr>
        <p:txBody>
          <a:bodyPr>
            <a:spAutoFit/>
          </a:bodyPr>
          <a:lstStyle/>
          <a:p>
            <a:r>
              <a:rPr lang="en-US">
                <a:solidFill>
                  <a:schemeClr val="bg1"/>
                </a:solidFill>
              </a:rPr>
              <a:t>Die fast</a:t>
            </a:r>
          </a:p>
        </p:txBody>
      </p:sp>
      <p:pic>
        <p:nvPicPr>
          <p:cNvPr id="40977" name="Content Placeholder 4" descr="jara final logo 2 copy.jpg"/>
          <p:cNvPicPr>
            <a:picLocks noChangeAspect="1"/>
          </p:cNvPicPr>
          <p:nvPr/>
        </p:nvPicPr>
        <p:blipFill>
          <a:blip r:embed="rId7"/>
          <a:srcRect/>
          <a:stretch>
            <a:fillRect/>
          </a:stretch>
        </p:blipFill>
        <p:spPr bwMode="auto">
          <a:xfrm>
            <a:off x="7143532" y="142852"/>
            <a:ext cx="1716326" cy="11430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pPr algn="l" eaLnBrk="1" hangingPunct="1"/>
            <a:r>
              <a:rPr lang="en-ZA" sz="2400" b="1" dirty="0" smtClean="0"/>
              <a:t>What is strategy?</a:t>
            </a:r>
          </a:p>
        </p:txBody>
      </p:sp>
      <p:sp>
        <p:nvSpPr>
          <p:cNvPr id="41987" name="Rectangle 3"/>
          <p:cNvSpPr>
            <a:spLocks noGrp="1" noChangeArrowheads="1"/>
          </p:cNvSpPr>
          <p:nvPr>
            <p:ph type="body" idx="1"/>
          </p:nvPr>
        </p:nvSpPr>
        <p:spPr/>
        <p:txBody>
          <a:bodyPr/>
          <a:lstStyle/>
          <a:p>
            <a:pPr eaLnBrk="1" hangingPunct="1"/>
            <a:r>
              <a:rPr lang="en-US" sz="1800" dirty="0" smtClean="0"/>
              <a:t>The essence of why an organization exists and how it thrives</a:t>
            </a:r>
          </a:p>
          <a:p>
            <a:pPr eaLnBrk="1" hangingPunct="1"/>
            <a:endParaRPr lang="en-ZA" sz="1800" dirty="0" smtClean="0"/>
          </a:p>
        </p:txBody>
      </p:sp>
      <p:pic>
        <p:nvPicPr>
          <p:cNvPr id="41988" name="Picture 2"/>
          <p:cNvPicPr>
            <a:picLocks noChangeAspect="1" noChangeArrowheads="1"/>
          </p:cNvPicPr>
          <p:nvPr/>
        </p:nvPicPr>
        <p:blipFill>
          <a:blip r:embed="rId3"/>
          <a:srcRect/>
          <a:stretch>
            <a:fillRect/>
          </a:stretch>
        </p:blipFill>
        <p:spPr bwMode="auto">
          <a:xfrm>
            <a:off x="1071538" y="2143116"/>
            <a:ext cx="7200900" cy="4076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0" y="1142984"/>
          <a:ext cx="9001156" cy="5715016"/>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pPr>
              <a:defRPr sz="2160" b="1" i="0" u="none" strike="noStrike" kern="1200" baseline="0">
                <a:solidFill>
                  <a:srgbClr val="002060"/>
                </a:solidFill>
                <a:latin typeface="+mn-lt"/>
                <a:ea typeface="+mn-ea"/>
                <a:cs typeface="+mn-cs"/>
              </a:defRPr>
            </a:pPr>
            <a:r>
              <a:rPr lang="en-US" sz="2400" b="1" dirty="0" smtClean="0">
                <a:solidFill>
                  <a:srgbClr val="002060"/>
                </a:solidFill>
              </a:rPr>
              <a:t>Factors causing technology failure</a:t>
            </a:r>
            <a:endParaRPr lang="en-US" sz="2400" b="1" dirty="0">
              <a:solidFill>
                <a:srgbClr val="002060"/>
              </a:solidFill>
            </a:endParaRPr>
          </a:p>
        </p:txBody>
      </p:sp>
      <p:sp>
        <p:nvSpPr>
          <p:cNvPr id="8" name="Oval 7"/>
          <p:cNvSpPr/>
          <p:nvPr/>
        </p:nvSpPr>
        <p:spPr>
          <a:xfrm>
            <a:off x="5143504" y="1500174"/>
            <a:ext cx="3714776" cy="57150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214942" y="2143116"/>
            <a:ext cx="3714776" cy="85725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286380" y="6072206"/>
            <a:ext cx="3714776" cy="57150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0" y="1142984"/>
          <a:ext cx="9001156" cy="5715016"/>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p:cNvSpPr txBox="1">
            <a:spLocks/>
          </p:cNvSpPr>
          <p:nvPr/>
        </p:nvSpPr>
        <p:spPr>
          <a:xfrm>
            <a:off x="379715" y="214290"/>
            <a:ext cx="6835491" cy="785817"/>
          </a:xfrm>
          <a:prstGeom prst="rect">
            <a:avLst/>
          </a:prstGeom>
        </p:spPr>
        <p:txBody>
          <a:bodyPr vert="horz" lIns="91440" tIns="45720" rIns="91440" bIns="45720" rtlCol="0" anchor="ctr">
            <a:noAutofit/>
          </a:bodyPr>
          <a:lstStyle/>
          <a:p>
            <a:pPr>
              <a:defRPr sz="2160" b="1" i="0" u="none" strike="noStrike" kern="1200" baseline="0">
                <a:solidFill>
                  <a:srgbClr val="002060"/>
                </a:solidFill>
                <a:latin typeface="+mn-lt"/>
                <a:ea typeface="+mn-ea"/>
                <a:cs typeface="+mn-cs"/>
              </a:defRPr>
            </a:pPr>
            <a:r>
              <a:rPr lang="en-US" sz="2400" b="1" dirty="0" smtClean="0">
                <a:solidFill>
                  <a:srgbClr val="002060"/>
                </a:solidFill>
              </a:rPr>
              <a:t>The critical factors for success</a:t>
            </a:r>
            <a:endParaRPr lang="en-US" sz="2400" b="1" dirty="0">
              <a:solidFill>
                <a:srgbClr val="002060"/>
              </a:solidFill>
            </a:endParaRPr>
          </a:p>
        </p:txBody>
      </p:sp>
      <p:sp>
        <p:nvSpPr>
          <p:cNvPr id="8" name="Oval 7"/>
          <p:cNvSpPr/>
          <p:nvPr/>
        </p:nvSpPr>
        <p:spPr>
          <a:xfrm>
            <a:off x="5143504" y="1500174"/>
            <a:ext cx="3714776" cy="57150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5214942" y="2143116"/>
            <a:ext cx="3714776" cy="85725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286380" y="6072206"/>
            <a:ext cx="3714776" cy="57150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rgbClr val="002060"/>
                </a:solidFill>
                <a:effectLst/>
                <a:uLnTx/>
                <a:uFillTx/>
                <a:latin typeface="+mj-lt"/>
                <a:ea typeface="+mj-ea"/>
                <a:cs typeface="+mj-cs"/>
              </a:rPr>
              <a:t>Engineering is</a:t>
            </a:r>
            <a:r>
              <a:rPr kumimoji="0" lang="en-ZA" sz="2400" b="1" i="0" u="none" strike="noStrike" kern="1200" cap="none" spc="0" normalizeH="0" noProof="0" dirty="0" smtClean="0">
                <a:ln>
                  <a:noFill/>
                </a:ln>
                <a:solidFill>
                  <a:srgbClr val="002060"/>
                </a:solidFill>
                <a:effectLst/>
                <a:uLnTx/>
                <a:uFillTx/>
                <a:latin typeface="+mj-lt"/>
                <a:ea typeface="+mj-ea"/>
                <a:cs typeface="+mj-cs"/>
              </a:rPr>
              <a:t> about people -- REALLY</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
        <p:nvSpPr>
          <p:cNvPr id="3" name="TextBox 2"/>
          <p:cNvSpPr txBox="1"/>
          <p:nvPr/>
        </p:nvSpPr>
        <p:spPr>
          <a:xfrm>
            <a:off x="785786" y="1785926"/>
            <a:ext cx="7072362" cy="4247317"/>
          </a:xfrm>
          <a:prstGeom prst="rect">
            <a:avLst/>
          </a:prstGeom>
          <a:noFill/>
          <a:ln w="25400">
            <a:noFill/>
          </a:ln>
        </p:spPr>
        <p:txBody>
          <a:bodyPr wrap="square" rtlCol="0">
            <a:spAutoFit/>
          </a:bodyPr>
          <a:lstStyle/>
          <a:p>
            <a:pPr marL="342900" indent="-342900">
              <a:buFont typeface="+mj-lt"/>
              <a:buAutoNum type="arabicPeriod"/>
            </a:pPr>
            <a:r>
              <a:rPr lang="en-ZA" dirty="0" smtClean="0">
                <a:solidFill>
                  <a:srgbClr val="002060"/>
                </a:solidFill>
              </a:rPr>
              <a:t>Effective engineering is about profitable use of technology</a:t>
            </a: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People who use engineering deliverables create value</a:t>
            </a: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Technology is NOT magic</a:t>
            </a: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Knowledge and experience are critical for successful development and deployment of technology</a:t>
            </a: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It takes solid base line engineering exposure before age five to produce an engineer</a:t>
            </a:r>
          </a:p>
          <a:p>
            <a:pPr marL="342900" indent="-342900">
              <a:buFont typeface="+mj-lt"/>
              <a:buAutoNum type="arabicPeriod"/>
            </a:pPr>
            <a:endParaRPr lang="en-ZA" dirty="0" smtClean="0">
              <a:solidFill>
                <a:srgbClr val="002060"/>
              </a:solidFill>
            </a:endParaRPr>
          </a:p>
          <a:p>
            <a:pPr marL="342900" indent="-342900">
              <a:buFont typeface="+mj-lt"/>
              <a:buAutoNum type="arabicPeriod"/>
            </a:pPr>
            <a:r>
              <a:rPr lang="en-ZA" dirty="0" smtClean="0">
                <a:solidFill>
                  <a:srgbClr val="002060"/>
                </a:solidFill>
              </a:rPr>
              <a:t>It takes forty to fifty years to produce an engineer able to effectively lead high value projects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2000"/>
                                        <p:tgtEl>
                                          <p:spTgt spid="3">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2000"/>
                                        <p:tgtEl>
                                          <p:spTgt spid="3">
                                            <p:txEl>
                                              <p:pRg st="4" end="4"/>
                                            </p:txEl>
                                          </p:spTgt>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2000"/>
                                        <p:tgtEl>
                                          <p:spTgt spid="3">
                                            <p:txEl>
                                              <p:pRg st="6" end="6"/>
                                            </p:txEl>
                                          </p:spTgt>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2000"/>
                                        <p:tgtEl>
                                          <p:spTgt spid="3">
                                            <p:txEl>
                                              <p:pRg st="8" end="8"/>
                                            </p:txEl>
                                          </p:spTgt>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71472" y="214290"/>
            <a:ext cx="6786610" cy="461665"/>
          </a:xfrm>
          <a:prstGeom prst="rect">
            <a:avLst/>
          </a:prstGeom>
          <a:noFill/>
        </p:spPr>
        <p:txBody>
          <a:bodyPr wrap="square" rtlCol="0">
            <a:spAutoFit/>
          </a:bodyPr>
          <a:lstStyle/>
          <a:p>
            <a:r>
              <a:rPr lang="en-ZA" sz="2400" b="1" dirty="0" smtClean="0">
                <a:solidFill>
                  <a:srgbClr val="002060"/>
                </a:solidFill>
              </a:rPr>
              <a:t>Call to action</a:t>
            </a:r>
          </a:p>
        </p:txBody>
      </p:sp>
      <p:sp>
        <p:nvSpPr>
          <p:cNvPr id="21" name="TextBox 20"/>
          <p:cNvSpPr txBox="1"/>
          <p:nvPr/>
        </p:nvSpPr>
        <p:spPr>
          <a:xfrm>
            <a:off x="785786" y="1785926"/>
            <a:ext cx="7072362" cy="1477328"/>
          </a:xfrm>
          <a:prstGeom prst="rect">
            <a:avLst/>
          </a:prstGeom>
          <a:noFill/>
          <a:ln w="25400">
            <a:solidFill>
              <a:schemeClr val="tx2"/>
            </a:solidFill>
          </a:ln>
        </p:spPr>
        <p:txBody>
          <a:bodyPr wrap="square" rtlCol="0">
            <a:spAutoFit/>
          </a:bodyPr>
          <a:lstStyle/>
          <a:p>
            <a:pPr marL="342900" indent="-342900">
              <a:buFont typeface="+mj-lt"/>
              <a:buAutoNum type="arabicPeriod"/>
            </a:pPr>
            <a:r>
              <a:rPr lang="en-US" dirty="0" smtClean="0">
                <a:solidFill>
                  <a:srgbClr val="002060"/>
                </a:solidFill>
              </a:rPr>
              <a:t>What is your single most important insight from this presentation?</a:t>
            </a:r>
          </a:p>
          <a:p>
            <a:pPr marL="342900" indent="-342900">
              <a:buFont typeface="+mj-lt"/>
              <a:buAutoNum type="arabicPeriod"/>
            </a:pPr>
            <a:endParaRPr lang="en-US" dirty="0" smtClean="0">
              <a:solidFill>
                <a:srgbClr val="002060"/>
              </a:solidFill>
            </a:endParaRPr>
          </a:p>
          <a:p>
            <a:pPr marL="342900" indent="-342900">
              <a:buFont typeface="+mj-lt"/>
              <a:buAutoNum type="arabicPeriod"/>
            </a:pPr>
            <a:r>
              <a:rPr lang="en-US" dirty="0" smtClean="0">
                <a:solidFill>
                  <a:srgbClr val="002060"/>
                </a:solidFill>
              </a:rPr>
              <a:t>What is the single most practical action that you can take tomorrow to apply I.T. more effectively?</a:t>
            </a:r>
            <a:endParaRPr lang="en-US" dirty="0"/>
          </a:p>
        </p:txBody>
      </p:sp>
      <p:sp>
        <p:nvSpPr>
          <p:cNvPr id="4" name="TextBox 3"/>
          <p:cNvSpPr txBox="1"/>
          <p:nvPr/>
        </p:nvSpPr>
        <p:spPr>
          <a:xfrm>
            <a:off x="714348" y="3429000"/>
            <a:ext cx="7286676" cy="646331"/>
          </a:xfrm>
          <a:prstGeom prst="rect">
            <a:avLst/>
          </a:prstGeom>
          <a:noFill/>
        </p:spPr>
        <p:txBody>
          <a:bodyPr wrap="square" rtlCol="0">
            <a:spAutoFit/>
          </a:bodyPr>
          <a:lstStyle/>
          <a:p>
            <a:r>
              <a:rPr lang="en-ZA" b="1" dirty="0" smtClean="0">
                <a:solidFill>
                  <a:schemeClr val="tx2"/>
                </a:solidFill>
              </a:rPr>
              <a:t>If you do not act within 48 hours you probably never will – act TODAY! </a:t>
            </a:r>
            <a:r>
              <a:rPr lang="en-ZA" b="1" dirty="0" smtClean="0">
                <a:solidFill>
                  <a:schemeClr val="tx2"/>
                </a:solidFill>
                <a:sym typeface="Wingdings" pitchFamily="2" charset="2"/>
              </a:rPr>
              <a:t></a:t>
            </a:r>
            <a:endParaRPr lang="en-US" b="1" dirty="0">
              <a:solidFill>
                <a:schemeClr val="tx2"/>
              </a:solidFill>
            </a:endParaRPr>
          </a:p>
        </p:txBody>
      </p:sp>
      <p:sp>
        <p:nvSpPr>
          <p:cNvPr id="5" name="TextBox 4"/>
          <p:cNvSpPr txBox="1"/>
          <p:nvPr/>
        </p:nvSpPr>
        <p:spPr>
          <a:xfrm>
            <a:off x="571472" y="6211669"/>
            <a:ext cx="8072494" cy="646331"/>
          </a:xfrm>
          <a:prstGeom prst="rect">
            <a:avLst/>
          </a:prstGeom>
          <a:noFill/>
        </p:spPr>
        <p:txBody>
          <a:bodyPr wrap="square" rtlCol="0">
            <a:spAutoFit/>
          </a:bodyPr>
          <a:lstStyle/>
          <a:p>
            <a:pPr algn="ctr"/>
            <a:r>
              <a:rPr lang="en-ZA" b="1" dirty="0" smtClean="0">
                <a:solidFill>
                  <a:srgbClr val="002060"/>
                </a:solidFill>
                <a:hlinkClick r:id="rId3"/>
              </a:rPr>
              <a:t>James@JamesARobertson.com</a:t>
            </a:r>
            <a:endParaRPr lang="en-ZA" b="1" dirty="0" smtClean="0">
              <a:solidFill>
                <a:srgbClr val="002060"/>
              </a:solidFill>
            </a:endParaRPr>
          </a:p>
          <a:p>
            <a:pPr algn="ctr"/>
            <a:r>
              <a:rPr lang="en-ZA" b="1" dirty="0" smtClean="0">
                <a:solidFill>
                  <a:srgbClr val="002060"/>
                </a:solidFill>
              </a:rPr>
              <a:t>Telephone: ++27-(0)83-251-6644</a:t>
            </a:r>
          </a:p>
        </p:txBody>
      </p:sp>
      <p:pic>
        <p:nvPicPr>
          <p:cNvPr id="6" name="Picture 2"/>
          <p:cNvPicPr>
            <a:picLocks noChangeAspect="1" noChangeArrowheads="1"/>
          </p:cNvPicPr>
          <p:nvPr/>
        </p:nvPicPr>
        <p:blipFill>
          <a:blip r:embed="rId4"/>
          <a:srcRect/>
          <a:stretch>
            <a:fillRect/>
          </a:stretch>
        </p:blipFill>
        <p:spPr bwMode="auto">
          <a:xfrm>
            <a:off x="3071802" y="4286256"/>
            <a:ext cx="3000364" cy="1781471"/>
          </a:xfrm>
          <a:prstGeom prst="rect">
            <a:avLst/>
          </a:prstGeom>
          <a:ln w="9525">
            <a:noFill/>
            <a:miter lim="800000"/>
            <a:headEnd/>
            <a:tailEnd/>
          </a:ln>
          <a:effectLst>
            <a:outerShdw blurRad="50800" dist="50800" dir="5400000" algn="ctr" rotWithShape="0">
              <a:srgbClr val="000000"/>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2000"/>
                                        <p:tgtEl>
                                          <p:spTgt spid="21">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animEffect transition="in" filter="fade">
                                      <p:cBhvr>
                                        <p:cTn id="11" dur="2000"/>
                                        <p:tgtEl>
                                          <p:spTgt spid="21">
                                            <p:txEl>
                                              <p:pRg st="2" end="2"/>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idge over Lush Gorge iStock_000005395408Medium.jpg"/>
          <p:cNvPicPr>
            <a:picLocks noChangeAspect="1"/>
          </p:cNvPicPr>
          <p:nvPr/>
        </p:nvPicPr>
        <p:blipFill>
          <a:blip r:embed="rId3"/>
          <a:stretch>
            <a:fillRect/>
          </a:stretch>
        </p:blipFill>
        <p:spPr>
          <a:xfrm>
            <a:off x="0" y="1428736"/>
            <a:ext cx="9144000" cy="5429264"/>
          </a:xfrm>
          <a:prstGeom prst="rect">
            <a:avLst/>
          </a:prstGeom>
        </p:spPr>
      </p:pic>
      <p:sp>
        <p:nvSpPr>
          <p:cNvPr id="7" name="Rectangle 6"/>
          <p:cNvSpPr/>
          <p:nvPr/>
        </p:nvSpPr>
        <p:spPr>
          <a:xfrm>
            <a:off x="0" y="5934670"/>
            <a:ext cx="4572000" cy="923330"/>
          </a:xfrm>
          <a:prstGeom prst="rect">
            <a:avLst/>
          </a:prstGeom>
        </p:spPr>
        <p:txBody>
          <a:bodyPr>
            <a:spAutoFit/>
          </a:bodyPr>
          <a:lstStyle/>
          <a:p>
            <a:r>
              <a:rPr lang="en-US" dirty="0" smtClean="0">
                <a:solidFill>
                  <a:schemeClr val="bg1"/>
                </a:solidFill>
              </a:rPr>
              <a:t>Psalm 136:5 </a:t>
            </a:r>
            <a:r>
              <a:rPr lang="en-US" i="1" dirty="0" smtClean="0">
                <a:solidFill>
                  <a:schemeClr val="bg1"/>
                </a:solidFill>
              </a:rPr>
              <a:t>"To Him who by wisdom made the heavens, for His mercy endures forever;"</a:t>
            </a:r>
            <a:endParaRPr lang="en-US" i="1" dirty="0">
              <a:solidFill>
                <a:schemeClr val="bg1"/>
              </a:solidFill>
            </a:endParaRPr>
          </a:p>
        </p:txBody>
      </p:sp>
      <p:sp>
        <p:nvSpPr>
          <p:cNvPr id="6" name="TextBox 5"/>
          <p:cNvSpPr txBox="1"/>
          <p:nvPr/>
        </p:nvSpPr>
        <p:spPr>
          <a:xfrm>
            <a:off x="571472" y="214290"/>
            <a:ext cx="6786610" cy="830997"/>
          </a:xfrm>
          <a:prstGeom prst="rect">
            <a:avLst/>
          </a:prstGeom>
          <a:noFill/>
        </p:spPr>
        <p:txBody>
          <a:bodyPr wrap="square" rtlCol="0">
            <a:spAutoFit/>
          </a:bodyPr>
          <a:lstStyle/>
          <a:p>
            <a:r>
              <a:rPr lang="en-ZA" sz="2400" b="1" dirty="0" smtClean="0">
                <a:solidFill>
                  <a:srgbClr val="002060"/>
                </a:solidFill>
              </a:rPr>
              <a:t>Design solutions like bridges ...</a:t>
            </a:r>
          </a:p>
          <a:p>
            <a:r>
              <a:rPr lang="en-ZA" sz="2400" b="1" dirty="0" smtClean="0">
                <a:solidFill>
                  <a:srgbClr val="002060"/>
                </a:solidFill>
              </a:rPr>
              <a:t>To last</a:t>
            </a:r>
            <a:endParaRPr lang="en-US" sz="24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tock_000006151352Medium.jpg"/>
          <p:cNvPicPr>
            <a:picLocks noChangeAspect="1"/>
          </p:cNvPicPr>
          <p:nvPr/>
        </p:nvPicPr>
        <p:blipFill>
          <a:blip r:embed="rId3" cstate="print"/>
          <a:stretch>
            <a:fillRect/>
          </a:stretch>
        </p:blipFill>
        <p:spPr>
          <a:xfrm>
            <a:off x="4893941" y="1428736"/>
            <a:ext cx="4250058" cy="3143272"/>
          </a:xfrm>
          <a:prstGeom prst="rect">
            <a:avLst/>
          </a:prstGeom>
        </p:spPr>
      </p:pic>
      <p:sp>
        <p:nvSpPr>
          <p:cNvPr id="8" name="TextBox 7"/>
          <p:cNvSpPr txBox="1"/>
          <p:nvPr/>
        </p:nvSpPr>
        <p:spPr>
          <a:xfrm>
            <a:off x="571472" y="6215082"/>
            <a:ext cx="8072494" cy="369332"/>
          </a:xfrm>
          <a:prstGeom prst="rect">
            <a:avLst/>
          </a:prstGeom>
          <a:noFill/>
        </p:spPr>
        <p:txBody>
          <a:bodyPr wrap="square" rtlCol="0">
            <a:spAutoFit/>
          </a:bodyPr>
          <a:lstStyle/>
          <a:p>
            <a:pPr algn="ctr"/>
            <a:r>
              <a:rPr lang="en-US" b="1" i="1" dirty="0" smtClean="0">
                <a:solidFill>
                  <a:srgbClr val="0070C0"/>
                </a:solidFill>
              </a:rPr>
              <a:t>Finding the missing pieces of your I.T. and strategy puzzles</a:t>
            </a:r>
            <a:endParaRPr lang="en-US" b="1" i="1" dirty="0">
              <a:solidFill>
                <a:srgbClr val="0070C0"/>
              </a:solidFill>
            </a:endParaRPr>
          </a:p>
        </p:txBody>
      </p:sp>
      <p:sp>
        <p:nvSpPr>
          <p:cNvPr id="5" name="TextBox 4"/>
          <p:cNvSpPr txBox="1"/>
          <p:nvPr/>
        </p:nvSpPr>
        <p:spPr>
          <a:xfrm>
            <a:off x="214282" y="214290"/>
            <a:ext cx="6143668" cy="1107996"/>
          </a:xfrm>
          <a:prstGeom prst="rect">
            <a:avLst/>
          </a:prstGeom>
          <a:noFill/>
        </p:spPr>
        <p:txBody>
          <a:bodyPr wrap="square" rtlCol="0">
            <a:spAutoFit/>
          </a:bodyPr>
          <a:lstStyle/>
          <a:p>
            <a:r>
              <a:rPr lang="en-ZA" sz="6600" b="1" dirty="0" smtClean="0">
                <a:solidFill>
                  <a:srgbClr val="002060"/>
                </a:solidFill>
              </a:rPr>
              <a:t>Questions?</a:t>
            </a:r>
            <a:endParaRPr lang="en-US" sz="6600" b="1" dirty="0">
              <a:solidFill>
                <a:srgbClr val="002060"/>
              </a:solidFill>
            </a:endParaRPr>
          </a:p>
        </p:txBody>
      </p:sp>
      <p:sp>
        <p:nvSpPr>
          <p:cNvPr id="12" name="TextBox 11"/>
          <p:cNvSpPr txBox="1"/>
          <p:nvPr/>
        </p:nvSpPr>
        <p:spPr>
          <a:xfrm>
            <a:off x="5000596" y="4643446"/>
            <a:ext cx="4143404" cy="523220"/>
          </a:xfrm>
          <a:prstGeom prst="rect">
            <a:avLst/>
          </a:prstGeom>
          <a:noFill/>
        </p:spPr>
        <p:txBody>
          <a:bodyPr wrap="square" rtlCol="0">
            <a:spAutoFit/>
          </a:bodyPr>
          <a:lstStyle/>
          <a:p>
            <a:pPr algn="ctr"/>
            <a:r>
              <a:rPr lang="en-ZA" sz="1400" b="1" dirty="0" smtClean="0">
                <a:solidFill>
                  <a:srgbClr val="002060"/>
                </a:solidFill>
                <a:hlinkClick r:id="rId4"/>
              </a:rPr>
              <a:t>James@JamesARobertson.com</a:t>
            </a:r>
            <a:endParaRPr lang="en-ZA" sz="1400" b="1" dirty="0" smtClean="0">
              <a:solidFill>
                <a:srgbClr val="002060"/>
              </a:solidFill>
            </a:endParaRPr>
          </a:p>
          <a:p>
            <a:pPr algn="ctr"/>
            <a:r>
              <a:rPr lang="en-ZA" sz="1400" b="1" dirty="0" smtClean="0">
                <a:solidFill>
                  <a:srgbClr val="002060"/>
                </a:solidFill>
              </a:rPr>
              <a:t>Telephone: ++27-(0)83-251-6644</a:t>
            </a:r>
          </a:p>
        </p:txBody>
      </p:sp>
      <p:sp>
        <p:nvSpPr>
          <p:cNvPr id="13" name="TextBox 12"/>
          <p:cNvSpPr txBox="1"/>
          <p:nvPr/>
        </p:nvSpPr>
        <p:spPr>
          <a:xfrm>
            <a:off x="214282" y="1428736"/>
            <a:ext cx="4714908" cy="3416320"/>
          </a:xfrm>
          <a:prstGeom prst="rect">
            <a:avLst/>
          </a:prstGeom>
          <a:noFill/>
        </p:spPr>
        <p:txBody>
          <a:bodyPr wrap="square" rtlCol="0">
            <a:spAutoFit/>
          </a:bodyPr>
          <a:lstStyle/>
          <a:p>
            <a:r>
              <a:rPr lang="en-US" sz="2400" b="1" dirty="0" smtClean="0">
                <a:solidFill>
                  <a:schemeClr val="tx2"/>
                </a:solidFill>
              </a:rPr>
              <a:t>Acknowledgement and dedication</a:t>
            </a:r>
          </a:p>
          <a:p>
            <a:endParaRPr lang="en-ZA" sz="2400" b="1" dirty="0" smtClean="0">
              <a:solidFill>
                <a:schemeClr val="tx2"/>
              </a:solidFill>
            </a:endParaRPr>
          </a:p>
          <a:p>
            <a:r>
              <a:rPr lang="en-US" b="1" dirty="0" smtClean="0">
                <a:solidFill>
                  <a:schemeClr val="tx2"/>
                </a:solidFill>
              </a:rPr>
              <a:t>Clients, associates and staff</a:t>
            </a:r>
          </a:p>
          <a:p>
            <a:endParaRPr lang="en-US" b="1" dirty="0" smtClean="0">
              <a:solidFill>
                <a:schemeClr val="tx2"/>
              </a:solidFill>
            </a:endParaRPr>
          </a:p>
          <a:p>
            <a:r>
              <a:rPr lang="en-US" b="1" dirty="0" smtClean="0">
                <a:solidFill>
                  <a:schemeClr val="tx2"/>
                </a:solidFill>
              </a:rPr>
              <a:t>Father and mother Angus and Thelma</a:t>
            </a:r>
          </a:p>
          <a:p>
            <a:endParaRPr lang="en-US" b="1" dirty="0" smtClean="0">
              <a:solidFill>
                <a:schemeClr val="tx2"/>
              </a:solidFill>
            </a:endParaRPr>
          </a:p>
          <a:p>
            <a:r>
              <a:rPr lang="en-US" b="1" dirty="0" smtClean="0">
                <a:solidFill>
                  <a:schemeClr val="tx2"/>
                </a:solidFill>
              </a:rPr>
              <a:t>Children Alexandra and Struan</a:t>
            </a:r>
          </a:p>
          <a:p>
            <a:endParaRPr lang="en-US" b="1" dirty="0" smtClean="0">
              <a:solidFill>
                <a:schemeClr val="tx2"/>
              </a:solidFill>
            </a:endParaRPr>
          </a:p>
          <a:p>
            <a:r>
              <a:rPr lang="en-US" b="1" dirty="0" smtClean="0">
                <a:solidFill>
                  <a:schemeClr val="tx2"/>
                </a:solidFill>
              </a:rPr>
              <a:t>To the glory of the Eternal Creator</a:t>
            </a:r>
            <a:endParaRPr lang="en-US"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dige Collapse 06 Cropped.jpg"/>
          <p:cNvPicPr>
            <a:picLocks noChangeAspect="1"/>
          </p:cNvPicPr>
          <p:nvPr/>
        </p:nvPicPr>
        <p:blipFill>
          <a:blip r:embed="rId3"/>
          <a:stretch>
            <a:fillRect/>
          </a:stretch>
        </p:blipFill>
        <p:spPr>
          <a:xfrm>
            <a:off x="0" y="1428736"/>
            <a:ext cx="9144000" cy="5429264"/>
          </a:xfrm>
          <a:prstGeom prst="rect">
            <a:avLst/>
          </a:prstGeom>
        </p:spPr>
      </p:pic>
      <p:sp>
        <p:nvSpPr>
          <p:cNvPr id="6"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Engineers do NOT design bridges to stand up  </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01995148Medium Bloukrans Bridge Cropped.jpg"/>
          <p:cNvPicPr>
            <a:picLocks noChangeAspect="1"/>
          </p:cNvPicPr>
          <p:nvPr/>
        </p:nvPicPr>
        <p:blipFill>
          <a:blip r:embed="rId3"/>
          <a:stretch>
            <a:fillRect/>
          </a:stretch>
        </p:blipFill>
        <p:spPr>
          <a:xfrm>
            <a:off x="0" y="1428736"/>
            <a:ext cx="9144000" cy="5429264"/>
          </a:xfrm>
          <a:prstGeom prst="rect">
            <a:avLst/>
          </a:prstGeom>
        </p:spPr>
      </p:pic>
      <p:sp>
        <p:nvSpPr>
          <p:cNvPr id="4"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Engineers design bridges NOT to fall down</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of Dad.jpg"/>
          <p:cNvPicPr>
            <a:picLocks noChangeAspect="1"/>
          </p:cNvPicPr>
          <p:nvPr/>
        </p:nvPicPr>
        <p:blipFill>
          <a:blip r:embed="rId3"/>
          <a:stretch>
            <a:fillRect/>
          </a:stretch>
        </p:blipFill>
        <p:spPr>
          <a:xfrm>
            <a:off x="2928926" y="1571612"/>
            <a:ext cx="3255264" cy="4643470"/>
          </a:xfrm>
          <a:prstGeom prst="rect">
            <a:avLst/>
          </a:prstGeom>
          <a:effectLst>
            <a:innerShdw blurRad="114300">
              <a:prstClr val="black"/>
            </a:innerShdw>
          </a:effectLst>
        </p:spPr>
      </p:pic>
      <p:sp>
        <p:nvSpPr>
          <p:cNvPr id="4" name="TextBox 3"/>
          <p:cNvSpPr txBox="1"/>
          <p:nvPr/>
        </p:nvSpPr>
        <p:spPr>
          <a:xfrm>
            <a:off x="1714480" y="6215082"/>
            <a:ext cx="5643602" cy="369332"/>
          </a:xfrm>
          <a:prstGeom prst="rect">
            <a:avLst/>
          </a:prstGeom>
          <a:solidFill>
            <a:schemeClr val="bg1"/>
          </a:solidFill>
        </p:spPr>
        <p:txBody>
          <a:bodyPr wrap="square" rtlCol="0">
            <a:spAutoFit/>
          </a:bodyPr>
          <a:lstStyle/>
          <a:p>
            <a:pPr algn="ctr"/>
            <a:r>
              <a:rPr lang="en-ZA" dirty="0" smtClean="0">
                <a:solidFill>
                  <a:srgbClr val="00B0F0"/>
                </a:solidFill>
              </a:rPr>
              <a:t>Angus Struan Robertson</a:t>
            </a:r>
            <a:endParaRPr lang="en-US" dirty="0">
              <a:solidFill>
                <a:srgbClr val="00B0F0"/>
              </a:solidFill>
            </a:endParaRPr>
          </a:p>
        </p:txBody>
      </p:sp>
      <p:sp>
        <p:nvSpPr>
          <p:cNvPr id="9"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Vision</a:t>
            </a:r>
            <a:endParaRPr lang="en-US" sz="2400" b="1"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childTnLst>
                                </p:cTn>
                              </p:par>
                            </p:childTnLst>
                          </p:cTn>
                        </p:par>
                        <p:par>
                          <p:cTn id="8" fill="hold">
                            <p:stCondLst>
                              <p:cond delay="5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mall Boy -- iStock_000006296490Small -- Trimmed.jpg"/>
          <p:cNvPicPr>
            <a:picLocks noChangeAspect="1"/>
          </p:cNvPicPr>
          <p:nvPr/>
        </p:nvPicPr>
        <p:blipFill>
          <a:blip r:embed="rId4"/>
          <a:stretch>
            <a:fillRect/>
          </a:stretch>
        </p:blipFill>
        <p:spPr>
          <a:xfrm>
            <a:off x="4357686" y="2786058"/>
            <a:ext cx="3075677" cy="3857628"/>
          </a:xfrm>
          <a:prstGeom prst="rect">
            <a:avLst/>
          </a:prstGeom>
        </p:spPr>
      </p:pic>
      <p:pic>
        <p:nvPicPr>
          <p:cNvPr id="7" name="Picture 6" descr="Blood -- iStock_000001889851Medium.jpg"/>
          <p:cNvPicPr>
            <a:picLocks noChangeAspect="1"/>
          </p:cNvPicPr>
          <p:nvPr/>
        </p:nvPicPr>
        <p:blipFill>
          <a:blip r:embed="rId5"/>
          <a:stretch>
            <a:fillRect/>
          </a:stretch>
        </p:blipFill>
        <p:spPr>
          <a:xfrm>
            <a:off x="0" y="1428736"/>
            <a:ext cx="9144000" cy="5429264"/>
          </a:xfrm>
          <a:prstGeom prst="rect">
            <a:avLst/>
          </a:prstGeom>
        </p:spPr>
      </p:pic>
      <p:sp>
        <p:nvSpPr>
          <p:cNvPr id="9"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r>
              <a:rPr lang="en-ZA" sz="2400" b="1" dirty="0" smtClean="0">
                <a:solidFill>
                  <a:schemeClr val="tx2"/>
                </a:solidFill>
              </a:rPr>
              <a:t>Experiencing failure</a:t>
            </a:r>
            <a:endParaRPr lang="en-US" sz="2400" b="1" dirty="0">
              <a:solidFill>
                <a:schemeClr val="tx2"/>
              </a:solidFill>
            </a:endParaRPr>
          </a:p>
        </p:txBody>
      </p:sp>
      <p:pic>
        <p:nvPicPr>
          <p:cNvPr id="8" name="Picture 7" descr="jara child pic.jpg"/>
          <p:cNvPicPr>
            <a:picLocks noChangeAspect="1"/>
          </p:cNvPicPr>
          <p:nvPr/>
        </p:nvPicPr>
        <p:blipFill>
          <a:blip r:embed="rId6">
            <a:clrChange>
              <a:clrFrom>
                <a:srgbClr val="C40D0F"/>
              </a:clrFrom>
              <a:clrTo>
                <a:srgbClr val="C40D0F">
                  <a:alpha val="0"/>
                </a:srgbClr>
              </a:clrTo>
            </a:clrChange>
            <a:duotone>
              <a:prstClr val="black"/>
              <a:schemeClr val="accent2">
                <a:tint val="45000"/>
                <a:satMod val="400000"/>
              </a:schemeClr>
            </a:duotone>
          </a:blip>
          <a:stretch>
            <a:fillRect/>
          </a:stretch>
        </p:blipFill>
        <p:spPr>
          <a:xfrm>
            <a:off x="4286248" y="2714620"/>
            <a:ext cx="3143466" cy="3931736"/>
          </a:xfrm>
          <a:prstGeom prst="rect">
            <a:avLst/>
          </a:prstGeom>
        </p:spPr>
      </p:pic>
      <p:pic>
        <p:nvPicPr>
          <p:cNvPr id="6" name="Picture 5" descr="Steel Pole -- iStock_000006245310Small -- Trimmed.jpg"/>
          <p:cNvPicPr>
            <a:picLocks noChangeAspect="1"/>
          </p:cNvPicPr>
          <p:nvPr/>
        </p:nvPicPr>
        <p:blipFill>
          <a:blip r:embed="rId7"/>
          <a:stretch>
            <a:fillRect/>
          </a:stretch>
        </p:blipFill>
        <p:spPr>
          <a:xfrm rot="1625388">
            <a:off x="3730938" y="2275334"/>
            <a:ext cx="297263" cy="50238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3"/>
          <a:srcRect/>
          <a:stretch>
            <a:fillRect/>
          </a:stretch>
        </p:blipFill>
        <p:spPr bwMode="auto">
          <a:xfrm>
            <a:off x="0" y="1"/>
            <a:ext cx="9144000" cy="6858000"/>
          </a:xfrm>
          <a:prstGeom prst="rect">
            <a:avLst/>
          </a:prstGeom>
          <a:noFill/>
          <a:ln w="9525">
            <a:noFill/>
            <a:miter lim="800000"/>
            <a:headEnd/>
            <a:tailEnd/>
          </a:ln>
        </p:spPr>
      </p:pic>
      <p:sp>
        <p:nvSpPr>
          <p:cNvPr id="4" name="Rectangle 3"/>
          <p:cNvSpPr/>
          <p:nvPr/>
        </p:nvSpPr>
        <p:spPr>
          <a:xfrm>
            <a:off x="214282" y="214290"/>
            <a:ext cx="1571604" cy="646331"/>
          </a:xfrm>
          <a:prstGeom prst="rect">
            <a:avLst/>
          </a:prstGeom>
        </p:spPr>
        <p:txBody>
          <a:bodyPr wrap="square">
            <a:spAutoFit/>
          </a:bodyPr>
          <a:lstStyle/>
          <a:p>
            <a:r>
              <a:rPr lang="en-US" dirty="0" smtClean="0"/>
              <a:t>Closer to home</a:t>
            </a:r>
            <a:endParaRPr lang="en-US" dirty="0"/>
          </a:p>
        </p:txBody>
      </p:sp>
      <p:pic>
        <p:nvPicPr>
          <p:cNvPr id="1027" name="Picture 3"/>
          <p:cNvPicPr>
            <a:picLocks noChangeAspect="1" noChangeArrowheads="1"/>
          </p:cNvPicPr>
          <p:nvPr/>
        </p:nvPicPr>
        <p:blipFill>
          <a:blip r:embed="rId4"/>
          <a:srcRect/>
          <a:stretch>
            <a:fillRect/>
          </a:stretch>
        </p:blipFill>
        <p:spPr bwMode="auto">
          <a:xfrm>
            <a:off x="7643834" y="142852"/>
            <a:ext cx="1343025" cy="92392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ew York Skyline iStock_000003300022Medium.jpg"/>
          <p:cNvPicPr>
            <a:picLocks noChangeAspect="1"/>
          </p:cNvPicPr>
          <p:nvPr/>
        </p:nvPicPr>
        <p:blipFill>
          <a:blip r:embed="rId3"/>
          <a:stretch>
            <a:fillRect/>
          </a:stretch>
        </p:blipFill>
        <p:spPr>
          <a:xfrm>
            <a:off x="0" y="1433508"/>
            <a:ext cx="9144000" cy="5424492"/>
          </a:xfrm>
          <a:prstGeom prst="rect">
            <a:avLst/>
          </a:prstGeom>
        </p:spPr>
      </p:pic>
      <p:pic>
        <p:nvPicPr>
          <p:cNvPr id="10" name="Picture 9" descr="Blood -- iStock_000001889851Medium.jpg"/>
          <p:cNvPicPr>
            <a:picLocks noChangeAspect="1"/>
          </p:cNvPicPr>
          <p:nvPr/>
        </p:nvPicPr>
        <p:blipFill>
          <a:blip r:embed="rId4"/>
          <a:stretch>
            <a:fillRect/>
          </a:stretch>
        </p:blipFill>
        <p:spPr>
          <a:xfrm>
            <a:off x="0" y="1428736"/>
            <a:ext cx="9144000" cy="5429264"/>
          </a:xfrm>
          <a:prstGeom prst="rect">
            <a:avLst/>
          </a:prstGeom>
        </p:spPr>
      </p:pic>
      <p:pic>
        <p:nvPicPr>
          <p:cNvPr id="4" name="Picture 3" descr="Magician -- Rabbit out of a hat iStock_000006578072Small.jpg"/>
          <p:cNvPicPr>
            <a:picLocks noChangeAspect="1"/>
          </p:cNvPicPr>
          <p:nvPr/>
        </p:nvPicPr>
        <p:blipFill>
          <a:blip r:embed="rId5" cstate="print"/>
          <a:stretch>
            <a:fillRect/>
          </a:stretch>
        </p:blipFill>
        <p:spPr>
          <a:xfrm>
            <a:off x="2786050" y="1428736"/>
            <a:ext cx="4035234" cy="5429264"/>
          </a:xfrm>
          <a:prstGeom prst="rect">
            <a:avLst/>
          </a:prstGeom>
        </p:spPr>
      </p:pic>
      <p:sp>
        <p:nvSpPr>
          <p:cNvPr id="8"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ZA" sz="2400" b="1" dirty="0" smtClean="0">
                <a:solidFill>
                  <a:srgbClr val="002060"/>
                </a:solidFill>
                <a:latin typeface="+mj-lt"/>
                <a:ea typeface="+mj-ea"/>
                <a:cs typeface="+mj-cs"/>
              </a:rPr>
              <a:t>What is NOT an engineering approach?</a:t>
            </a:r>
            <a:endParaRPr kumimoji="0" lang="en-US" sz="2400" b="1" i="0" u="none" strike="noStrike" kern="1200" cap="none" spc="0" normalizeH="0" baseline="0" noProof="0" dirty="0">
              <a:ln>
                <a:noFill/>
              </a:ln>
              <a:solidFill>
                <a:srgbClr val="002060"/>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357158" y="214290"/>
            <a:ext cx="6429420" cy="78581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ZA" sz="2400" b="1" i="0" u="none" strike="noStrike" kern="1200" cap="none" spc="0" normalizeH="0" baseline="0" noProof="0" dirty="0" smtClean="0">
                <a:ln>
                  <a:noFill/>
                </a:ln>
                <a:solidFill>
                  <a:schemeClr val="tx2"/>
                </a:solidFill>
                <a:effectLst/>
                <a:uLnTx/>
                <a:uFillTx/>
                <a:latin typeface="+mj-lt"/>
                <a:ea typeface="+mj-ea"/>
                <a:cs typeface="+mj-cs"/>
              </a:rPr>
              <a:t>The new Gauteng </a:t>
            </a:r>
            <a:r>
              <a:rPr kumimoji="0" lang="en-ZA" sz="2400" b="1" i="0" u="none" strike="noStrike" kern="1200" cap="none" spc="0" normalizeH="0" baseline="0" noProof="0" dirty="0" err="1" smtClean="0">
                <a:ln>
                  <a:noFill/>
                </a:ln>
                <a:solidFill>
                  <a:schemeClr val="tx2"/>
                </a:solidFill>
                <a:effectLst/>
                <a:uLnTx/>
                <a:uFillTx/>
                <a:latin typeface="+mj-lt"/>
                <a:ea typeface="+mj-ea"/>
                <a:cs typeface="+mj-cs"/>
              </a:rPr>
              <a:t>numberplate</a:t>
            </a:r>
            <a:r>
              <a:rPr kumimoji="0" lang="en-ZA" sz="2400" b="1" i="0" u="none" strike="noStrike" kern="1200" cap="none" spc="0" normalizeH="0" noProof="0" dirty="0" smtClean="0">
                <a:ln>
                  <a:noFill/>
                </a:ln>
                <a:solidFill>
                  <a:schemeClr val="tx2"/>
                </a:solidFill>
                <a:effectLst/>
                <a:uLnTx/>
                <a:uFillTx/>
                <a:latin typeface="+mj-lt"/>
                <a:ea typeface="+mj-ea"/>
                <a:cs typeface="+mj-cs"/>
              </a:rPr>
              <a:t> with microchip</a:t>
            </a:r>
            <a:endParaRPr kumimoji="0" lang="en-US" sz="2400" b="1" i="0" u="none" strike="noStrike" kern="1200" cap="none" spc="0" normalizeH="0" baseline="0" noProof="0" dirty="0">
              <a:ln>
                <a:noFill/>
              </a:ln>
              <a:solidFill>
                <a:schemeClr val="tx2"/>
              </a:solidFill>
              <a:effectLst/>
              <a:uLnTx/>
              <a:uFillTx/>
              <a:latin typeface="+mj-lt"/>
              <a:ea typeface="+mj-ea"/>
              <a:cs typeface="+mj-cs"/>
            </a:endParaRPr>
          </a:p>
        </p:txBody>
      </p:sp>
      <p:pic>
        <p:nvPicPr>
          <p:cNvPr id="3076" name="Picture 4"/>
          <p:cNvPicPr>
            <a:picLocks noChangeAspect="1" noChangeArrowheads="1"/>
          </p:cNvPicPr>
          <p:nvPr/>
        </p:nvPicPr>
        <p:blipFill>
          <a:blip r:embed="rId3"/>
          <a:srcRect/>
          <a:stretch>
            <a:fillRect/>
          </a:stretch>
        </p:blipFill>
        <p:spPr bwMode="auto">
          <a:xfrm>
            <a:off x="0" y="3286125"/>
            <a:ext cx="9027580" cy="3571876"/>
          </a:xfrm>
          <a:prstGeom prst="rect">
            <a:avLst/>
          </a:prstGeom>
          <a:noFill/>
          <a:ln w="9525">
            <a:noFill/>
            <a:miter lim="800000"/>
            <a:headEnd/>
            <a:tailEnd/>
          </a:ln>
          <a:effectLst/>
        </p:spPr>
      </p:pic>
      <p:sp>
        <p:nvSpPr>
          <p:cNvPr id="6" name="TextBox 5"/>
          <p:cNvSpPr txBox="1"/>
          <p:nvPr/>
        </p:nvSpPr>
        <p:spPr>
          <a:xfrm>
            <a:off x="0" y="2714620"/>
            <a:ext cx="4071966" cy="1200329"/>
          </a:xfrm>
          <a:prstGeom prst="rect">
            <a:avLst/>
          </a:prstGeom>
          <a:solidFill>
            <a:srgbClr val="FF0000"/>
          </a:solidFill>
        </p:spPr>
        <p:txBody>
          <a:bodyPr wrap="square" rtlCol="0">
            <a:spAutoFit/>
          </a:bodyPr>
          <a:lstStyle/>
          <a:p>
            <a:r>
              <a:rPr lang="en-US" b="1" dirty="0" smtClean="0">
                <a:solidFill>
                  <a:srgbClr val="FFFF00"/>
                </a:solidFill>
                <a:latin typeface="Times New Roman" pitchFamily="18" charset="0"/>
                <a:cs typeface="Times New Roman" pitchFamily="18" charset="0"/>
              </a:rPr>
              <a:t>“Restore the integrity of the number plate to </a:t>
            </a:r>
            <a:r>
              <a:rPr lang="en-US" b="1" dirty="0" err="1" smtClean="0">
                <a:solidFill>
                  <a:srgbClr val="FFFF00"/>
                </a:solidFill>
                <a:latin typeface="Times New Roman" pitchFamily="18" charset="0"/>
                <a:cs typeface="Times New Roman" pitchFamily="18" charset="0"/>
              </a:rPr>
              <a:t>fulfil</a:t>
            </a:r>
            <a:r>
              <a:rPr lang="en-US" b="1" dirty="0" smtClean="0">
                <a:solidFill>
                  <a:srgbClr val="FFFF00"/>
                </a:solidFill>
                <a:latin typeface="Times New Roman" pitchFamily="18" charset="0"/>
                <a:cs typeface="Times New Roman" pitchFamily="18" charset="0"/>
              </a:rPr>
              <a:t> its true functions which are the vehicle’s ID book and a law enforcement tool.“</a:t>
            </a:r>
            <a:endParaRPr lang="en-US" b="1" dirty="0">
              <a:solidFill>
                <a:srgbClr val="FFFF00"/>
              </a:solidFill>
              <a:latin typeface="Times New Roman" pitchFamily="18" charset="0"/>
              <a:cs typeface="Times New Roman" pitchFamily="18" charset="0"/>
            </a:endParaRPr>
          </a:p>
        </p:txBody>
      </p:sp>
      <p:sp>
        <p:nvSpPr>
          <p:cNvPr id="7" name="Oval 6"/>
          <p:cNvSpPr/>
          <p:nvPr/>
        </p:nvSpPr>
        <p:spPr>
          <a:xfrm>
            <a:off x="2857488" y="5214950"/>
            <a:ext cx="2000264" cy="85725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endCxn id="7" idx="1"/>
          </p:cNvCxnSpPr>
          <p:nvPr/>
        </p:nvCxnSpPr>
        <p:spPr>
          <a:xfrm rot="16200000" flipH="1">
            <a:off x="1762456" y="3952528"/>
            <a:ext cx="1482864" cy="1293064"/>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descr="Number Plate VRY.jpg"/>
          <p:cNvPicPr>
            <a:picLocks noChangeAspect="1"/>
          </p:cNvPicPr>
          <p:nvPr/>
        </p:nvPicPr>
        <p:blipFill>
          <a:blip r:embed="rId4"/>
          <a:stretch>
            <a:fillRect/>
          </a:stretch>
        </p:blipFill>
        <p:spPr>
          <a:xfrm>
            <a:off x="0" y="0"/>
            <a:ext cx="9144000" cy="2260694"/>
          </a:xfrm>
          <a:prstGeom prst="rect">
            <a:avLst/>
          </a:prstGeom>
        </p:spPr>
      </p:pic>
      <p:pic>
        <p:nvPicPr>
          <p:cNvPr id="11" name="Picture 10" descr="Micro Chip.jpg"/>
          <p:cNvPicPr>
            <a:picLocks noChangeAspect="1"/>
          </p:cNvPicPr>
          <p:nvPr/>
        </p:nvPicPr>
        <p:blipFill>
          <a:blip r:embed="rId5"/>
          <a:stretch>
            <a:fillRect/>
          </a:stretch>
        </p:blipFill>
        <p:spPr>
          <a:xfrm>
            <a:off x="6215074" y="1500174"/>
            <a:ext cx="474966" cy="428628"/>
          </a:xfrm>
          <a:prstGeom prst="rect">
            <a:avLst/>
          </a:prstGeom>
        </p:spPr>
      </p:pic>
      <p:pic>
        <p:nvPicPr>
          <p:cNvPr id="12" name="Picture 11" descr="Magician -- Rabbit out of a hat iStock_000006578072Small.jpg"/>
          <p:cNvPicPr>
            <a:picLocks noChangeAspect="1"/>
          </p:cNvPicPr>
          <p:nvPr/>
        </p:nvPicPr>
        <p:blipFill>
          <a:blip r:embed="rId6"/>
          <a:stretch>
            <a:fillRect/>
          </a:stretch>
        </p:blipFill>
        <p:spPr>
          <a:xfrm>
            <a:off x="6000760" y="2214553"/>
            <a:ext cx="3143240" cy="4709307"/>
          </a:xfrm>
          <a:prstGeom prst="rect">
            <a:avLst/>
          </a:prstGeom>
        </p:spPr>
      </p:pic>
      <p:sp>
        <p:nvSpPr>
          <p:cNvPr id="13" name="TextBox 12"/>
          <p:cNvSpPr txBox="1"/>
          <p:nvPr/>
        </p:nvSpPr>
        <p:spPr>
          <a:xfrm>
            <a:off x="4429124" y="1857364"/>
            <a:ext cx="1428760" cy="1569660"/>
          </a:xfrm>
          <a:prstGeom prst="rect">
            <a:avLst/>
          </a:prstGeom>
          <a:noFill/>
        </p:spPr>
        <p:txBody>
          <a:bodyPr wrap="square" rtlCol="0">
            <a:spAutoFit/>
          </a:bodyPr>
          <a:lstStyle/>
          <a:p>
            <a:r>
              <a:rPr lang="en-ZA" sz="9600" b="1" dirty="0" smtClean="0">
                <a:solidFill>
                  <a:srgbClr val="FF0000"/>
                </a:solidFill>
              </a:rPr>
              <a:t>=</a:t>
            </a:r>
            <a:endParaRPr lang="en-US" sz="9600" b="1" dirty="0">
              <a:solidFill>
                <a:srgbClr val="FF0000"/>
              </a:solidFill>
            </a:endParaRPr>
          </a:p>
        </p:txBody>
      </p:sp>
      <p:sp>
        <p:nvSpPr>
          <p:cNvPr id="14" name="TextBox 13"/>
          <p:cNvSpPr txBox="1"/>
          <p:nvPr/>
        </p:nvSpPr>
        <p:spPr>
          <a:xfrm>
            <a:off x="5572132" y="1214422"/>
            <a:ext cx="857256" cy="923330"/>
          </a:xfrm>
          <a:prstGeom prst="rect">
            <a:avLst/>
          </a:prstGeom>
          <a:noFill/>
        </p:spPr>
        <p:txBody>
          <a:bodyPr wrap="square" rtlCol="0">
            <a:spAutoFit/>
          </a:bodyPr>
          <a:lstStyle/>
          <a:p>
            <a:r>
              <a:rPr lang="en-ZA" sz="5400" b="1" dirty="0" smtClean="0">
                <a:solidFill>
                  <a:srgbClr val="FF0000"/>
                </a:solidFill>
              </a:rPr>
              <a:t>+</a:t>
            </a:r>
            <a:endParaRPr lang="en-US" sz="5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2000"/>
                                        <p:tgtEl>
                                          <p:spTgt spid="11"/>
                                        </p:tgtEl>
                                      </p:cBhvr>
                                    </p:animEffect>
                                  </p:child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2000"/>
                                        <p:tgtEl>
                                          <p:spTgt spid="13"/>
                                        </p:tgtEl>
                                      </p:cBhvr>
                                    </p:animEffect>
                                  </p:childTnLst>
                                </p:cTn>
                              </p:par>
                            </p:childTnLst>
                          </p:cTn>
                        </p:par>
                        <p:par>
                          <p:cTn id="33" fill="hold">
                            <p:stCondLst>
                              <p:cond delay="80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AR&amp;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2069</TotalTime>
  <Words>1381</Words>
  <Application>Microsoft Office PowerPoint</Application>
  <PresentationFormat>On-screen Show (4:3)</PresentationFormat>
  <Paragraphs>181</Paragraphs>
  <Slides>28</Slides>
  <Notes>28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The New South Africa Why Engineering Fails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strategy?</vt:lpstr>
      <vt:lpstr>Strategy</vt:lpstr>
      <vt:lpstr>Tactics</vt:lpstr>
      <vt:lpstr>Strategy versus tactics</vt:lpstr>
      <vt:lpstr>Strategy versus tactics</vt:lpstr>
      <vt:lpstr>Strategy versus tactics</vt:lpstr>
      <vt:lpstr>Strategy versus tactics</vt:lpstr>
      <vt:lpstr>Strategy versus tactics</vt:lpstr>
      <vt:lpstr>Strategy versus tactics</vt:lpstr>
      <vt:lpstr>What is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Robertson</dc:creator>
  <cp:lastModifiedBy>Dr James Robertson UK</cp:lastModifiedBy>
  <cp:revision>123</cp:revision>
  <cp:lastPrinted>2014-08-25T20:45:41Z</cp:lastPrinted>
  <dcterms:created xsi:type="dcterms:W3CDTF">2009-05-01T08:13:25Z</dcterms:created>
  <dcterms:modified xsi:type="dcterms:W3CDTF">2014-08-25T20:46:22Z</dcterms:modified>
</cp:coreProperties>
</file>